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81" r:id="rId5"/>
    <p:sldId id="283" r:id="rId6"/>
    <p:sldId id="299" r:id="rId7"/>
    <p:sldId id="282" r:id="rId8"/>
    <p:sldId id="285" r:id="rId9"/>
    <p:sldId id="297" r:id="rId10"/>
    <p:sldId id="303" r:id="rId11"/>
    <p:sldId id="284" r:id="rId12"/>
    <p:sldId id="304" r:id="rId13"/>
    <p:sldId id="288" r:id="rId14"/>
    <p:sldId id="305" r:id="rId15"/>
    <p:sldId id="289" r:id="rId16"/>
    <p:sldId id="28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6EB892-8CDE-6E3E-0059-A22DCB62107E}" name="HARDING, Sara (SUSSEX PARTNERSHIP NHS FOUNDATION TRUST)" initials="SH" userId="S::sara.harding6@nhs.net::63b43ce0-0a56-4ef3-b51c-53937e4045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747"/>
    <a:srgbClr val="005EB8"/>
    <a:srgbClr val="FAE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86F3F5-5681-E0CB-89AF-9474F0036C57}" v="447" dt="2026-06-25T12:26:46.1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slide" Target="slides/slide9.xml" Id="rId13" /><Relationship Type="http://schemas.openxmlformats.org/officeDocument/2006/relationships/notesMaster" Target="notesMasters/notesMaster1.xml" Id="rId18" /><Relationship Type="http://schemas.microsoft.com/office/2018/10/relationships/authors" Target="authors.xml" Id="rId26" /><Relationship Type="http://schemas.openxmlformats.org/officeDocument/2006/relationships/customXml" Target="../customXml/item3.xml" Id="rId3" /><Relationship Type="http://schemas.openxmlformats.org/officeDocument/2006/relationships/viewProps" Target="viewProps.xml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microsoft.com/office/2015/10/relationships/revisionInfo" Target="revisionInfo.xml" Id="rId25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presProps" Target="presProps.xml" Id="rId20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tableStyles" Target="tableStyles.xml" Id="rId23" /><Relationship Type="http://schemas.openxmlformats.org/officeDocument/2006/relationships/slide" Target="slides/slide6.xml" Id="rId10" /><Relationship Type="http://schemas.openxmlformats.org/officeDocument/2006/relationships/handoutMaster" Target="handoutMasters/handoutMaster1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theme" Target="theme/theme1.xml" Id="rId22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7D5A1B-9441-40F2-BAA2-41B698CCD05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865F06E6-3EC5-4CAE-A76F-37536EFD23EE}">
      <dgm:prSet phldrT="[Text]" phldr="0"/>
      <dgm:spPr/>
      <dgm:t>
        <a:bodyPr/>
        <a:lstStyle/>
        <a:p>
          <a:r>
            <a:rPr lang="en-GB" b="1" dirty="0"/>
            <a:t>8 months data</a:t>
          </a:r>
        </a:p>
      </dgm:t>
    </dgm:pt>
    <dgm:pt modelId="{A6B5749B-60E5-4C4A-8E9F-B04A684DC48E}" type="parTrans" cxnId="{01897AC8-8CBC-4591-A3E9-3D8D5BA6FDF4}">
      <dgm:prSet/>
      <dgm:spPr/>
      <dgm:t>
        <a:bodyPr/>
        <a:lstStyle/>
        <a:p>
          <a:endParaRPr lang="en-GB"/>
        </a:p>
      </dgm:t>
    </dgm:pt>
    <dgm:pt modelId="{17BED974-4AA2-42F3-A040-57A33B8050AA}" type="sibTrans" cxnId="{01897AC8-8CBC-4591-A3E9-3D8D5BA6FDF4}">
      <dgm:prSet/>
      <dgm:spPr/>
      <dgm:t>
        <a:bodyPr/>
        <a:lstStyle/>
        <a:p>
          <a:endParaRPr lang="en-GB"/>
        </a:p>
      </dgm:t>
    </dgm:pt>
    <dgm:pt modelId="{995669DD-233B-4213-A728-E4D9DC8F7209}">
      <dgm:prSet phldrT="[Text]" phldr="0"/>
      <dgm:spPr/>
      <dgm:t>
        <a:bodyPr/>
        <a:lstStyle/>
        <a:p>
          <a:r>
            <a:rPr lang="en-GB" b="1" dirty="0"/>
            <a:t>162 referrals accepted</a:t>
          </a:r>
        </a:p>
      </dgm:t>
    </dgm:pt>
    <dgm:pt modelId="{1AB0B9BB-3CB1-4660-A737-601E820EBAE4}" type="parTrans" cxnId="{2D9E40A1-F40C-407B-A987-D3BDA5887F2C}">
      <dgm:prSet/>
      <dgm:spPr/>
      <dgm:t>
        <a:bodyPr/>
        <a:lstStyle/>
        <a:p>
          <a:endParaRPr lang="en-GB"/>
        </a:p>
      </dgm:t>
    </dgm:pt>
    <dgm:pt modelId="{D52110E2-9FE2-4444-BEEA-09055AFD114E}" type="sibTrans" cxnId="{2D9E40A1-F40C-407B-A987-D3BDA5887F2C}">
      <dgm:prSet/>
      <dgm:spPr/>
      <dgm:t>
        <a:bodyPr/>
        <a:lstStyle/>
        <a:p>
          <a:endParaRPr lang="en-GB"/>
        </a:p>
      </dgm:t>
    </dgm:pt>
    <dgm:pt modelId="{2F4954E3-BD57-4CC9-B94A-83DBB0F95EC2}">
      <dgm:prSet phldrT="[Text]" phldr="0"/>
      <dgm:spPr/>
      <dgm:t>
        <a:bodyPr/>
        <a:lstStyle/>
        <a:p>
          <a:r>
            <a:rPr lang="en-GB" b="1" dirty="0"/>
            <a:t>17 contacts per week</a:t>
          </a:r>
        </a:p>
      </dgm:t>
    </dgm:pt>
    <dgm:pt modelId="{46D93973-D023-46AE-8E6B-518CEA5CD6C7}" type="parTrans" cxnId="{7F482859-09CB-4DE0-91B1-139EA908529A}">
      <dgm:prSet/>
      <dgm:spPr/>
      <dgm:t>
        <a:bodyPr/>
        <a:lstStyle/>
        <a:p>
          <a:endParaRPr lang="en-GB"/>
        </a:p>
      </dgm:t>
    </dgm:pt>
    <dgm:pt modelId="{72358BF9-1B0C-4F5A-9D3C-72D61331DC7F}" type="sibTrans" cxnId="{7F482859-09CB-4DE0-91B1-139EA908529A}">
      <dgm:prSet/>
      <dgm:spPr/>
      <dgm:t>
        <a:bodyPr/>
        <a:lstStyle/>
        <a:p>
          <a:endParaRPr lang="en-GB"/>
        </a:p>
      </dgm:t>
    </dgm:pt>
    <dgm:pt modelId="{2B934717-5B51-4053-882B-F2733FA771E9}">
      <dgm:prSet/>
      <dgm:spPr/>
      <dgm:t>
        <a:bodyPr/>
        <a:lstStyle/>
        <a:p>
          <a:r>
            <a:rPr lang="en-GB" b="1"/>
            <a:t>558 total contacts</a:t>
          </a:r>
          <a:endParaRPr lang="en-GB" b="1" dirty="0"/>
        </a:p>
      </dgm:t>
    </dgm:pt>
    <dgm:pt modelId="{92E381C4-049B-4279-897E-C2996D7129ED}" type="parTrans" cxnId="{F5E10EA4-47A9-48E5-AF31-6E10AA92B9E3}">
      <dgm:prSet/>
      <dgm:spPr/>
      <dgm:t>
        <a:bodyPr/>
        <a:lstStyle/>
        <a:p>
          <a:endParaRPr lang="en-GB"/>
        </a:p>
      </dgm:t>
    </dgm:pt>
    <dgm:pt modelId="{23EAA977-A07B-4307-B2D9-DA8526599100}" type="sibTrans" cxnId="{F5E10EA4-47A9-48E5-AF31-6E10AA92B9E3}">
      <dgm:prSet/>
      <dgm:spPr/>
      <dgm:t>
        <a:bodyPr/>
        <a:lstStyle/>
        <a:p>
          <a:endParaRPr lang="en-GB"/>
        </a:p>
      </dgm:t>
    </dgm:pt>
    <dgm:pt modelId="{242F9BDD-9972-46E3-B514-77B23DDDC78C}">
      <dgm:prSet phldrT="[Text]" phldr="0"/>
      <dgm:spPr/>
      <dgm:t>
        <a:bodyPr/>
        <a:lstStyle/>
        <a:p>
          <a:pPr rtl="0"/>
          <a:r>
            <a:rPr lang="en-GB" b="1" dirty="0"/>
            <a:t>144 beds covered</a:t>
          </a:r>
          <a:r>
            <a:rPr lang="en-GB" b="1" dirty="0">
              <a:latin typeface="Arial" panose="020B0604020202020204"/>
              <a:cs typeface="Arial"/>
            </a:rPr>
            <a:t> </a:t>
          </a:r>
          <a:r>
            <a:rPr lang="en-GB" b="1" dirty="0">
              <a:cs typeface="Arial"/>
            </a:rPr>
            <a:t>(</a:t>
          </a:r>
          <a:r>
            <a:rPr lang="en-GB" b="1" dirty="0" err="1">
              <a:cs typeface="Arial"/>
            </a:rPr>
            <a:t>Meadowfield</a:t>
          </a:r>
          <a:r>
            <a:rPr lang="en-GB" b="1" dirty="0">
              <a:cs typeface="Arial"/>
            </a:rPr>
            <a:t>, Oaklands &amp; Mill View)</a:t>
          </a:r>
          <a:endParaRPr lang="en-GB" b="1" dirty="0"/>
        </a:p>
      </dgm:t>
    </dgm:pt>
    <dgm:pt modelId="{9A9E4C1F-E238-45E2-8E9B-8BDEECB56D42}" type="parTrans" cxnId="{4DDC06C0-74AF-444A-AE71-B70242C99886}">
      <dgm:prSet/>
      <dgm:spPr/>
      <dgm:t>
        <a:bodyPr/>
        <a:lstStyle/>
        <a:p>
          <a:endParaRPr lang="en-GB"/>
        </a:p>
      </dgm:t>
    </dgm:pt>
    <dgm:pt modelId="{5761F386-20BA-4FF1-ABB6-E49718E84CE0}" type="sibTrans" cxnId="{4DDC06C0-74AF-444A-AE71-B70242C99886}">
      <dgm:prSet/>
      <dgm:spPr/>
      <dgm:t>
        <a:bodyPr/>
        <a:lstStyle/>
        <a:p>
          <a:endParaRPr lang="en-GB"/>
        </a:p>
      </dgm:t>
    </dgm:pt>
    <dgm:pt modelId="{F900C29E-1ECB-41E7-B590-61E1701788D0}" type="pres">
      <dgm:prSet presAssocID="{917D5A1B-9441-40F2-BAA2-41B698CCD053}" presName="Name0" presStyleCnt="0">
        <dgm:presLayoutVars>
          <dgm:chMax val="7"/>
          <dgm:chPref val="7"/>
          <dgm:dir/>
        </dgm:presLayoutVars>
      </dgm:prSet>
      <dgm:spPr/>
    </dgm:pt>
    <dgm:pt modelId="{F4109332-5854-466E-B15B-7EFA6F90CCD7}" type="pres">
      <dgm:prSet presAssocID="{917D5A1B-9441-40F2-BAA2-41B698CCD053}" presName="Name1" presStyleCnt="0"/>
      <dgm:spPr/>
    </dgm:pt>
    <dgm:pt modelId="{F1896FCF-28C5-4D4F-A04A-92D0E7D568C0}" type="pres">
      <dgm:prSet presAssocID="{917D5A1B-9441-40F2-BAA2-41B698CCD053}" presName="cycle" presStyleCnt="0"/>
      <dgm:spPr/>
    </dgm:pt>
    <dgm:pt modelId="{6DF82825-E7E5-41A0-9380-EE10DF865AAE}" type="pres">
      <dgm:prSet presAssocID="{917D5A1B-9441-40F2-BAA2-41B698CCD053}" presName="srcNode" presStyleLbl="node1" presStyleIdx="0" presStyleCnt="5"/>
      <dgm:spPr/>
    </dgm:pt>
    <dgm:pt modelId="{A90C34B9-E973-4E99-8932-548049BBCC8F}" type="pres">
      <dgm:prSet presAssocID="{917D5A1B-9441-40F2-BAA2-41B698CCD053}" presName="conn" presStyleLbl="parChTrans1D2" presStyleIdx="0" presStyleCnt="1"/>
      <dgm:spPr/>
    </dgm:pt>
    <dgm:pt modelId="{7D5FA768-38A9-4A6F-91C6-B002C651487E}" type="pres">
      <dgm:prSet presAssocID="{917D5A1B-9441-40F2-BAA2-41B698CCD053}" presName="extraNode" presStyleLbl="node1" presStyleIdx="0" presStyleCnt="5"/>
      <dgm:spPr/>
    </dgm:pt>
    <dgm:pt modelId="{70DF5E01-7883-40B2-9611-6E9AF38626FC}" type="pres">
      <dgm:prSet presAssocID="{917D5A1B-9441-40F2-BAA2-41B698CCD053}" presName="dstNode" presStyleLbl="node1" presStyleIdx="0" presStyleCnt="5"/>
      <dgm:spPr/>
    </dgm:pt>
    <dgm:pt modelId="{C6970AF8-0CAF-4286-AF64-24AC52AE1465}" type="pres">
      <dgm:prSet presAssocID="{865F06E6-3EC5-4CAE-A76F-37536EFD23EE}" presName="text_1" presStyleLbl="node1" presStyleIdx="0" presStyleCnt="5">
        <dgm:presLayoutVars>
          <dgm:bulletEnabled val="1"/>
        </dgm:presLayoutVars>
      </dgm:prSet>
      <dgm:spPr/>
    </dgm:pt>
    <dgm:pt modelId="{1857B52E-CAFC-4E51-9911-9D9F89E9DD19}" type="pres">
      <dgm:prSet presAssocID="{865F06E6-3EC5-4CAE-A76F-37536EFD23EE}" presName="accent_1" presStyleCnt="0"/>
      <dgm:spPr/>
    </dgm:pt>
    <dgm:pt modelId="{80CEAD7A-C195-46A9-A3F9-1240B0AAA941}" type="pres">
      <dgm:prSet presAssocID="{865F06E6-3EC5-4CAE-A76F-37536EFD23EE}" presName="accentRepeatNode" presStyleLbl="solidFgAcc1" presStyleIdx="0" presStyleCnt="5"/>
      <dgm:spPr/>
    </dgm:pt>
    <dgm:pt modelId="{CC9900E5-8917-439B-9AAB-3FD04926B613}" type="pres">
      <dgm:prSet presAssocID="{995669DD-233B-4213-A728-E4D9DC8F7209}" presName="text_2" presStyleLbl="node1" presStyleIdx="1" presStyleCnt="5">
        <dgm:presLayoutVars>
          <dgm:bulletEnabled val="1"/>
        </dgm:presLayoutVars>
      </dgm:prSet>
      <dgm:spPr/>
    </dgm:pt>
    <dgm:pt modelId="{98DF8F39-8B81-4B60-8567-39057B90FCD3}" type="pres">
      <dgm:prSet presAssocID="{995669DD-233B-4213-A728-E4D9DC8F7209}" presName="accent_2" presStyleCnt="0"/>
      <dgm:spPr/>
    </dgm:pt>
    <dgm:pt modelId="{C1D649BA-F8D6-44BA-A28C-34F8F36EAF1D}" type="pres">
      <dgm:prSet presAssocID="{995669DD-233B-4213-A728-E4D9DC8F7209}" presName="accentRepeatNode" presStyleLbl="solidFgAcc1" presStyleIdx="1" presStyleCnt="5"/>
      <dgm:spPr/>
    </dgm:pt>
    <dgm:pt modelId="{72239F6D-7E05-4F39-8C46-04D522D11059}" type="pres">
      <dgm:prSet presAssocID="{2B934717-5B51-4053-882B-F2733FA771E9}" presName="text_3" presStyleLbl="node1" presStyleIdx="2" presStyleCnt="5">
        <dgm:presLayoutVars>
          <dgm:bulletEnabled val="1"/>
        </dgm:presLayoutVars>
      </dgm:prSet>
      <dgm:spPr/>
    </dgm:pt>
    <dgm:pt modelId="{AED096A5-77B0-42EE-9163-6657CCA394B0}" type="pres">
      <dgm:prSet presAssocID="{2B934717-5B51-4053-882B-F2733FA771E9}" presName="accent_3" presStyleCnt="0"/>
      <dgm:spPr/>
    </dgm:pt>
    <dgm:pt modelId="{96AC655B-7184-4152-A65C-BEFCACF6F849}" type="pres">
      <dgm:prSet presAssocID="{2B934717-5B51-4053-882B-F2733FA771E9}" presName="accentRepeatNode" presStyleLbl="solidFgAcc1" presStyleIdx="2" presStyleCnt="5"/>
      <dgm:spPr/>
    </dgm:pt>
    <dgm:pt modelId="{D4C305F8-9489-4555-B3A7-CEE427893456}" type="pres">
      <dgm:prSet presAssocID="{2F4954E3-BD57-4CC9-B94A-83DBB0F95EC2}" presName="text_4" presStyleLbl="node1" presStyleIdx="3" presStyleCnt="5">
        <dgm:presLayoutVars>
          <dgm:bulletEnabled val="1"/>
        </dgm:presLayoutVars>
      </dgm:prSet>
      <dgm:spPr/>
    </dgm:pt>
    <dgm:pt modelId="{CAD14686-D88B-44AE-89E1-30B98CFC6130}" type="pres">
      <dgm:prSet presAssocID="{2F4954E3-BD57-4CC9-B94A-83DBB0F95EC2}" presName="accent_4" presStyleCnt="0"/>
      <dgm:spPr/>
    </dgm:pt>
    <dgm:pt modelId="{2C3A89C9-5554-48E6-A722-B19131B5769C}" type="pres">
      <dgm:prSet presAssocID="{2F4954E3-BD57-4CC9-B94A-83DBB0F95EC2}" presName="accentRepeatNode" presStyleLbl="solidFgAcc1" presStyleIdx="3" presStyleCnt="5"/>
      <dgm:spPr/>
    </dgm:pt>
    <dgm:pt modelId="{EDE36F7A-DBE4-4C37-80CD-2943E4A9CD0C}" type="pres">
      <dgm:prSet presAssocID="{242F9BDD-9972-46E3-B514-77B23DDDC78C}" presName="text_5" presStyleLbl="node1" presStyleIdx="4" presStyleCnt="5">
        <dgm:presLayoutVars>
          <dgm:bulletEnabled val="1"/>
        </dgm:presLayoutVars>
      </dgm:prSet>
      <dgm:spPr/>
    </dgm:pt>
    <dgm:pt modelId="{2820C9E4-590F-40AF-9ED6-AC5F88409CCC}" type="pres">
      <dgm:prSet presAssocID="{242F9BDD-9972-46E3-B514-77B23DDDC78C}" presName="accent_5" presStyleCnt="0"/>
      <dgm:spPr/>
    </dgm:pt>
    <dgm:pt modelId="{9DD0BA6F-E8EB-4D7C-B0C4-2972996FF634}" type="pres">
      <dgm:prSet presAssocID="{242F9BDD-9972-46E3-B514-77B23DDDC78C}" presName="accentRepeatNode" presStyleLbl="solidFgAcc1" presStyleIdx="4" presStyleCnt="5"/>
      <dgm:spPr/>
    </dgm:pt>
  </dgm:ptLst>
  <dgm:cxnLst>
    <dgm:cxn modelId="{2EF94623-725F-41BE-972C-5E3C87E44C2F}" type="presOf" srcId="{17BED974-4AA2-42F3-A040-57A33B8050AA}" destId="{A90C34B9-E973-4E99-8932-548049BBCC8F}" srcOrd="0" destOrd="0" presId="urn:microsoft.com/office/officeart/2008/layout/VerticalCurvedList"/>
    <dgm:cxn modelId="{BDB68F5E-6833-4717-B2BF-908C2D69CB43}" type="presOf" srcId="{917D5A1B-9441-40F2-BAA2-41B698CCD053}" destId="{F900C29E-1ECB-41E7-B590-61E1701788D0}" srcOrd="0" destOrd="0" presId="urn:microsoft.com/office/officeart/2008/layout/VerticalCurvedList"/>
    <dgm:cxn modelId="{7A883041-3FDA-4FC1-886A-9D4C42380943}" type="presOf" srcId="{995669DD-233B-4213-A728-E4D9DC8F7209}" destId="{CC9900E5-8917-439B-9AAB-3FD04926B613}" srcOrd="0" destOrd="0" presId="urn:microsoft.com/office/officeart/2008/layout/VerticalCurvedList"/>
    <dgm:cxn modelId="{4268CA46-EE87-4958-8259-D1435F21BE00}" type="presOf" srcId="{2F4954E3-BD57-4CC9-B94A-83DBB0F95EC2}" destId="{D4C305F8-9489-4555-B3A7-CEE427893456}" srcOrd="0" destOrd="0" presId="urn:microsoft.com/office/officeart/2008/layout/VerticalCurvedList"/>
    <dgm:cxn modelId="{D9809D4C-A447-4789-B552-8A787CEDC014}" type="presOf" srcId="{242F9BDD-9972-46E3-B514-77B23DDDC78C}" destId="{EDE36F7A-DBE4-4C37-80CD-2943E4A9CD0C}" srcOrd="0" destOrd="0" presId="urn:microsoft.com/office/officeart/2008/layout/VerticalCurvedList"/>
    <dgm:cxn modelId="{7F482859-09CB-4DE0-91B1-139EA908529A}" srcId="{917D5A1B-9441-40F2-BAA2-41B698CCD053}" destId="{2F4954E3-BD57-4CC9-B94A-83DBB0F95EC2}" srcOrd="3" destOrd="0" parTransId="{46D93973-D023-46AE-8E6B-518CEA5CD6C7}" sibTransId="{72358BF9-1B0C-4F5A-9D3C-72D61331DC7F}"/>
    <dgm:cxn modelId="{C1949C7B-7866-43EC-A586-4BC69F49E0A1}" type="presOf" srcId="{865F06E6-3EC5-4CAE-A76F-37536EFD23EE}" destId="{C6970AF8-0CAF-4286-AF64-24AC52AE1465}" srcOrd="0" destOrd="0" presId="urn:microsoft.com/office/officeart/2008/layout/VerticalCurvedList"/>
    <dgm:cxn modelId="{2D9E40A1-F40C-407B-A987-D3BDA5887F2C}" srcId="{917D5A1B-9441-40F2-BAA2-41B698CCD053}" destId="{995669DD-233B-4213-A728-E4D9DC8F7209}" srcOrd="1" destOrd="0" parTransId="{1AB0B9BB-3CB1-4660-A737-601E820EBAE4}" sibTransId="{D52110E2-9FE2-4444-BEEA-09055AFD114E}"/>
    <dgm:cxn modelId="{F5E10EA4-47A9-48E5-AF31-6E10AA92B9E3}" srcId="{917D5A1B-9441-40F2-BAA2-41B698CCD053}" destId="{2B934717-5B51-4053-882B-F2733FA771E9}" srcOrd="2" destOrd="0" parTransId="{92E381C4-049B-4279-897E-C2996D7129ED}" sibTransId="{23EAA977-A07B-4307-B2D9-DA8526599100}"/>
    <dgm:cxn modelId="{4DDC06C0-74AF-444A-AE71-B70242C99886}" srcId="{917D5A1B-9441-40F2-BAA2-41B698CCD053}" destId="{242F9BDD-9972-46E3-B514-77B23DDDC78C}" srcOrd="4" destOrd="0" parTransId="{9A9E4C1F-E238-45E2-8E9B-8BDEECB56D42}" sibTransId="{5761F386-20BA-4FF1-ABB6-E49718E84CE0}"/>
    <dgm:cxn modelId="{01897AC8-8CBC-4591-A3E9-3D8D5BA6FDF4}" srcId="{917D5A1B-9441-40F2-BAA2-41B698CCD053}" destId="{865F06E6-3EC5-4CAE-A76F-37536EFD23EE}" srcOrd="0" destOrd="0" parTransId="{A6B5749B-60E5-4C4A-8E9F-B04A684DC48E}" sibTransId="{17BED974-4AA2-42F3-A040-57A33B8050AA}"/>
    <dgm:cxn modelId="{0E835EE7-4EF4-4FD1-8702-B0E91F4A8AFB}" type="presOf" srcId="{2B934717-5B51-4053-882B-F2733FA771E9}" destId="{72239F6D-7E05-4F39-8C46-04D522D11059}" srcOrd="0" destOrd="0" presId="urn:microsoft.com/office/officeart/2008/layout/VerticalCurvedList"/>
    <dgm:cxn modelId="{7C71B051-DBA9-43F0-8C6C-10B5357FD988}" type="presParOf" srcId="{F900C29E-1ECB-41E7-B590-61E1701788D0}" destId="{F4109332-5854-466E-B15B-7EFA6F90CCD7}" srcOrd="0" destOrd="0" presId="urn:microsoft.com/office/officeart/2008/layout/VerticalCurvedList"/>
    <dgm:cxn modelId="{DA37A7EC-D811-4322-9FC9-64D5A23349FC}" type="presParOf" srcId="{F4109332-5854-466E-B15B-7EFA6F90CCD7}" destId="{F1896FCF-28C5-4D4F-A04A-92D0E7D568C0}" srcOrd="0" destOrd="0" presId="urn:microsoft.com/office/officeart/2008/layout/VerticalCurvedList"/>
    <dgm:cxn modelId="{36E76F25-06C5-42D1-BDD5-378D4384ADF7}" type="presParOf" srcId="{F1896FCF-28C5-4D4F-A04A-92D0E7D568C0}" destId="{6DF82825-E7E5-41A0-9380-EE10DF865AAE}" srcOrd="0" destOrd="0" presId="urn:microsoft.com/office/officeart/2008/layout/VerticalCurvedList"/>
    <dgm:cxn modelId="{35252A3F-A44A-44CB-91EB-8F7A606D4EB4}" type="presParOf" srcId="{F1896FCF-28C5-4D4F-A04A-92D0E7D568C0}" destId="{A90C34B9-E973-4E99-8932-548049BBCC8F}" srcOrd="1" destOrd="0" presId="urn:microsoft.com/office/officeart/2008/layout/VerticalCurvedList"/>
    <dgm:cxn modelId="{9EA14D2A-B9C5-48BF-8406-AD8FE11F6FE6}" type="presParOf" srcId="{F1896FCF-28C5-4D4F-A04A-92D0E7D568C0}" destId="{7D5FA768-38A9-4A6F-91C6-B002C651487E}" srcOrd="2" destOrd="0" presId="urn:microsoft.com/office/officeart/2008/layout/VerticalCurvedList"/>
    <dgm:cxn modelId="{2E67BA4E-1D47-4380-8531-5FD8F146A0DF}" type="presParOf" srcId="{F1896FCF-28C5-4D4F-A04A-92D0E7D568C0}" destId="{70DF5E01-7883-40B2-9611-6E9AF38626FC}" srcOrd="3" destOrd="0" presId="urn:microsoft.com/office/officeart/2008/layout/VerticalCurvedList"/>
    <dgm:cxn modelId="{10D39844-E675-4AB2-A861-00EAB0EBF0A8}" type="presParOf" srcId="{F4109332-5854-466E-B15B-7EFA6F90CCD7}" destId="{C6970AF8-0CAF-4286-AF64-24AC52AE1465}" srcOrd="1" destOrd="0" presId="urn:microsoft.com/office/officeart/2008/layout/VerticalCurvedList"/>
    <dgm:cxn modelId="{42F71CB2-8157-4258-87DB-F14A55B7E660}" type="presParOf" srcId="{F4109332-5854-466E-B15B-7EFA6F90CCD7}" destId="{1857B52E-CAFC-4E51-9911-9D9F89E9DD19}" srcOrd="2" destOrd="0" presId="urn:microsoft.com/office/officeart/2008/layout/VerticalCurvedList"/>
    <dgm:cxn modelId="{D161BA8F-D836-4CBF-8516-C339BF2D6D54}" type="presParOf" srcId="{1857B52E-CAFC-4E51-9911-9D9F89E9DD19}" destId="{80CEAD7A-C195-46A9-A3F9-1240B0AAA941}" srcOrd="0" destOrd="0" presId="urn:microsoft.com/office/officeart/2008/layout/VerticalCurvedList"/>
    <dgm:cxn modelId="{4476E07C-F7FB-4727-9EFA-BC41D757971F}" type="presParOf" srcId="{F4109332-5854-466E-B15B-7EFA6F90CCD7}" destId="{CC9900E5-8917-439B-9AAB-3FD04926B613}" srcOrd="3" destOrd="0" presId="urn:microsoft.com/office/officeart/2008/layout/VerticalCurvedList"/>
    <dgm:cxn modelId="{B3748153-B4C9-4BE5-A6BB-F4A270C69F90}" type="presParOf" srcId="{F4109332-5854-466E-B15B-7EFA6F90CCD7}" destId="{98DF8F39-8B81-4B60-8567-39057B90FCD3}" srcOrd="4" destOrd="0" presId="urn:microsoft.com/office/officeart/2008/layout/VerticalCurvedList"/>
    <dgm:cxn modelId="{48FD5F44-A3CA-47A9-82E8-AEC0EE269199}" type="presParOf" srcId="{98DF8F39-8B81-4B60-8567-39057B90FCD3}" destId="{C1D649BA-F8D6-44BA-A28C-34F8F36EAF1D}" srcOrd="0" destOrd="0" presId="urn:microsoft.com/office/officeart/2008/layout/VerticalCurvedList"/>
    <dgm:cxn modelId="{EE70FE02-596C-47A2-AD76-726F5D25BAAE}" type="presParOf" srcId="{F4109332-5854-466E-B15B-7EFA6F90CCD7}" destId="{72239F6D-7E05-4F39-8C46-04D522D11059}" srcOrd="5" destOrd="0" presId="urn:microsoft.com/office/officeart/2008/layout/VerticalCurvedList"/>
    <dgm:cxn modelId="{50CF6D15-1DAA-4EA5-B23B-E1CE8201FE9F}" type="presParOf" srcId="{F4109332-5854-466E-B15B-7EFA6F90CCD7}" destId="{AED096A5-77B0-42EE-9163-6657CCA394B0}" srcOrd="6" destOrd="0" presId="urn:microsoft.com/office/officeart/2008/layout/VerticalCurvedList"/>
    <dgm:cxn modelId="{116751F8-4878-4EBA-8F2E-804C1BECB171}" type="presParOf" srcId="{AED096A5-77B0-42EE-9163-6657CCA394B0}" destId="{96AC655B-7184-4152-A65C-BEFCACF6F849}" srcOrd="0" destOrd="0" presId="urn:microsoft.com/office/officeart/2008/layout/VerticalCurvedList"/>
    <dgm:cxn modelId="{208BB825-09B8-4E82-A1BA-85DE77BAAA6B}" type="presParOf" srcId="{F4109332-5854-466E-B15B-7EFA6F90CCD7}" destId="{D4C305F8-9489-4555-B3A7-CEE427893456}" srcOrd="7" destOrd="0" presId="urn:microsoft.com/office/officeart/2008/layout/VerticalCurvedList"/>
    <dgm:cxn modelId="{512DBAAD-8795-4FBC-AF8A-E855D9AACE68}" type="presParOf" srcId="{F4109332-5854-466E-B15B-7EFA6F90CCD7}" destId="{CAD14686-D88B-44AE-89E1-30B98CFC6130}" srcOrd="8" destOrd="0" presId="urn:microsoft.com/office/officeart/2008/layout/VerticalCurvedList"/>
    <dgm:cxn modelId="{5B366C9C-4523-4BAE-80D3-1FE58908320A}" type="presParOf" srcId="{CAD14686-D88B-44AE-89E1-30B98CFC6130}" destId="{2C3A89C9-5554-48E6-A722-B19131B5769C}" srcOrd="0" destOrd="0" presId="urn:microsoft.com/office/officeart/2008/layout/VerticalCurvedList"/>
    <dgm:cxn modelId="{0A36FE64-7ED4-47B0-8481-3E665B4EBEB0}" type="presParOf" srcId="{F4109332-5854-466E-B15B-7EFA6F90CCD7}" destId="{EDE36F7A-DBE4-4C37-80CD-2943E4A9CD0C}" srcOrd="9" destOrd="0" presId="urn:microsoft.com/office/officeart/2008/layout/VerticalCurvedList"/>
    <dgm:cxn modelId="{99789F77-3B22-45D8-AB87-7C2A3C51A93C}" type="presParOf" srcId="{F4109332-5854-466E-B15B-7EFA6F90CCD7}" destId="{2820C9E4-590F-40AF-9ED6-AC5F88409CCC}" srcOrd="10" destOrd="0" presId="urn:microsoft.com/office/officeart/2008/layout/VerticalCurvedList"/>
    <dgm:cxn modelId="{6CA02365-4D07-41E3-AF4F-80D031FB94E3}" type="presParOf" srcId="{2820C9E4-590F-40AF-9ED6-AC5F88409CCC}" destId="{9DD0BA6F-E8EB-4D7C-B0C4-2972996FF63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7D5A1B-9441-40F2-BAA2-41B698CCD05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865F06E6-3EC5-4CAE-A76F-37536EFD23EE}">
      <dgm:prSet phldrT="[Text]" phldr="0"/>
      <dgm:spPr/>
      <dgm:t>
        <a:bodyPr/>
        <a:lstStyle/>
        <a:p>
          <a:r>
            <a:rPr lang="en-GB" b="1" dirty="0"/>
            <a:t>Improves symptom outcomes </a:t>
          </a:r>
        </a:p>
      </dgm:t>
    </dgm:pt>
    <dgm:pt modelId="{A6B5749B-60E5-4C4A-8E9F-B04A684DC48E}" type="parTrans" cxnId="{01897AC8-8CBC-4591-A3E9-3D8D5BA6FDF4}">
      <dgm:prSet/>
      <dgm:spPr/>
      <dgm:t>
        <a:bodyPr/>
        <a:lstStyle/>
        <a:p>
          <a:endParaRPr lang="en-GB"/>
        </a:p>
      </dgm:t>
    </dgm:pt>
    <dgm:pt modelId="{17BED974-4AA2-42F3-A040-57A33B8050AA}" type="sibTrans" cxnId="{01897AC8-8CBC-4591-A3E9-3D8D5BA6FDF4}">
      <dgm:prSet/>
      <dgm:spPr/>
      <dgm:t>
        <a:bodyPr/>
        <a:lstStyle/>
        <a:p>
          <a:endParaRPr lang="en-GB"/>
        </a:p>
      </dgm:t>
    </dgm:pt>
    <dgm:pt modelId="{995669DD-233B-4213-A728-E4D9DC8F7209}">
      <dgm:prSet phldrT="[Text]" phldr="0"/>
      <dgm:spPr/>
      <dgm:t>
        <a:bodyPr/>
        <a:lstStyle/>
        <a:p>
          <a:r>
            <a:rPr lang="en-GB" b="1" dirty="0"/>
            <a:t>Acts on multiple biological pathways</a:t>
          </a:r>
        </a:p>
      </dgm:t>
    </dgm:pt>
    <dgm:pt modelId="{1AB0B9BB-3CB1-4660-A737-601E820EBAE4}" type="parTrans" cxnId="{2D9E40A1-F40C-407B-A987-D3BDA5887F2C}">
      <dgm:prSet/>
      <dgm:spPr/>
      <dgm:t>
        <a:bodyPr/>
        <a:lstStyle/>
        <a:p>
          <a:endParaRPr lang="en-GB"/>
        </a:p>
      </dgm:t>
    </dgm:pt>
    <dgm:pt modelId="{D52110E2-9FE2-4444-BEEA-09055AFD114E}" type="sibTrans" cxnId="{2D9E40A1-F40C-407B-A987-D3BDA5887F2C}">
      <dgm:prSet/>
      <dgm:spPr/>
      <dgm:t>
        <a:bodyPr/>
        <a:lstStyle/>
        <a:p>
          <a:endParaRPr lang="en-GB"/>
        </a:p>
      </dgm:t>
    </dgm:pt>
    <dgm:pt modelId="{2F4954E3-BD57-4CC9-B94A-83DBB0F95EC2}">
      <dgm:prSet phldrT="[Text]" phldr="0"/>
      <dgm:spPr/>
      <dgm:t>
        <a:bodyPr/>
        <a:lstStyle/>
        <a:p>
          <a:pPr rtl="0"/>
          <a:r>
            <a:rPr lang="en-GB" b="1" dirty="0"/>
            <a:t>Enhances social connectedness </a:t>
          </a:r>
        </a:p>
      </dgm:t>
    </dgm:pt>
    <dgm:pt modelId="{46D93973-D023-46AE-8E6B-518CEA5CD6C7}" type="parTrans" cxnId="{7F482859-09CB-4DE0-91B1-139EA908529A}">
      <dgm:prSet/>
      <dgm:spPr/>
      <dgm:t>
        <a:bodyPr/>
        <a:lstStyle/>
        <a:p>
          <a:endParaRPr lang="en-GB"/>
        </a:p>
      </dgm:t>
    </dgm:pt>
    <dgm:pt modelId="{72358BF9-1B0C-4F5A-9D3C-72D61331DC7F}" type="sibTrans" cxnId="{7F482859-09CB-4DE0-91B1-139EA908529A}">
      <dgm:prSet/>
      <dgm:spPr/>
      <dgm:t>
        <a:bodyPr/>
        <a:lstStyle/>
        <a:p>
          <a:endParaRPr lang="en-GB"/>
        </a:p>
      </dgm:t>
    </dgm:pt>
    <dgm:pt modelId="{2B934717-5B51-4053-882B-F2733FA771E9}">
      <dgm:prSet/>
      <dgm:spPr/>
      <dgm:t>
        <a:bodyPr/>
        <a:lstStyle/>
        <a:p>
          <a:r>
            <a:rPr lang="en-GB" b="1"/>
            <a:t>Supports psychological recovery</a:t>
          </a:r>
          <a:r>
            <a:rPr lang="en-GB" b="1" dirty="0"/>
            <a:t> </a:t>
          </a:r>
        </a:p>
      </dgm:t>
    </dgm:pt>
    <dgm:pt modelId="{92E381C4-049B-4279-897E-C2996D7129ED}" type="parTrans" cxnId="{F5E10EA4-47A9-48E5-AF31-6E10AA92B9E3}">
      <dgm:prSet/>
      <dgm:spPr/>
      <dgm:t>
        <a:bodyPr/>
        <a:lstStyle/>
        <a:p>
          <a:endParaRPr lang="en-GB"/>
        </a:p>
      </dgm:t>
    </dgm:pt>
    <dgm:pt modelId="{23EAA977-A07B-4307-B2D9-DA8526599100}" type="sibTrans" cxnId="{F5E10EA4-47A9-48E5-AF31-6E10AA92B9E3}">
      <dgm:prSet/>
      <dgm:spPr/>
      <dgm:t>
        <a:bodyPr/>
        <a:lstStyle/>
        <a:p>
          <a:endParaRPr lang="en-GB"/>
        </a:p>
      </dgm:t>
    </dgm:pt>
    <dgm:pt modelId="{242F9BDD-9972-46E3-B514-77B23DDDC78C}">
      <dgm:prSet phldrT="[Text]" phldr="0"/>
      <dgm:spPr/>
      <dgm:t>
        <a:bodyPr/>
        <a:lstStyle/>
        <a:p>
          <a:pPr rtl="0"/>
          <a:r>
            <a:rPr lang="en-GB" b="1" dirty="0"/>
            <a:t>Improves physical health and reduces cardiometabolic risk</a:t>
          </a:r>
        </a:p>
      </dgm:t>
    </dgm:pt>
    <dgm:pt modelId="{9A9E4C1F-E238-45E2-8E9B-8BDEECB56D42}" type="parTrans" cxnId="{4DDC06C0-74AF-444A-AE71-B70242C99886}">
      <dgm:prSet/>
      <dgm:spPr/>
      <dgm:t>
        <a:bodyPr/>
        <a:lstStyle/>
        <a:p>
          <a:endParaRPr lang="en-GB"/>
        </a:p>
      </dgm:t>
    </dgm:pt>
    <dgm:pt modelId="{5761F386-20BA-4FF1-ABB6-E49718E84CE0}" type="sibTrans" cxnId="{4DDC06C0-74AF-444A-AE71-B70242C99886}">
      <dgm:prSet/>
      <dgm:spPr/>
      <dgm:t>
        <a:bodyPr/>
        <a:lstStyle/>
        <a:p>
          <a:endParaRPr lang="en-GB"/>
        </a:p>
      </dgm:t>
    </dgm:pt>
    <dgm:pt modelId="{A67E6DF4-E99C-4BD5-B5C8-879A0F2C08CB}">
      <dgm:prSet phldrT="[Text]" phldr="0"/>
      <dgm:spPr/>
      <dgm:t>
        <a:bodyPr/>
        <a:lstStyle/>
        <a:p>
          <a:r>
            <a:rPr lang="en-GB" b="1" dirty="0">
              <a:latin typeface="Arial" panose="020B0604020202020204"/>
            </a:rPr>
            <a:t>Improves</a:t>
          </a:r>
          <a:r>
            <a:rPr lang="en-GB" b="1" dirty="0"/>
            <a:t> cognitive functioning</a:t>
          </a:r>
        </a:p>
      </dgm:t>
    </dgm:pt>
    <dgm:pt modelId="{5DF49263-7673-4238-A934-85F05A729DE2}" type="parTrans" cxnId="{A00284BC-2710-4935-996C-C058A8EB3F48}">
      <dgm:prSet/>
      <dgm:spPr/>
    </dgm:pt>
    <dgm:pt modelId="{F00CBF93-E238-4CBB-9709-9800BB0D8408}" type="sibTrans" cxnId="{A00284BC-2710-4935-996C-C058A8EB3F48}">
      <dgm:prSet/>
      <dgm:spPr/>
    </dgm:pt>
    <dgm:pt modelId="{362E7A5D-C73B-40ED-B83C-5371A86DBAF9}">
      <dgm:prSet phldrT="[Text]" phldr="0"/>
      <dgm:spPr/>
      <dgm:t>
        <a:bodyPr/>
        <a:lstStyle/>
        <a:p>
          <a:r>
            <a:rPr lang="en-GB" b="1" dirty="0"/>
            <a:t>Offers a low-cost, scalable adjunct to standard care</a:t>
          </a:r>
        </a:p>
      </dgm:t>
    </dgm:pt>
    <dgm:pt modelId="{6ED3F479-3F7A-45CE-9CD0-C1CBA16AEC87}" type="parTrans" cxnId="{BB11DE69-4103-4C38-8ECB-B1ED5245D609}">
      <dgm:prSet/>
      <dgm:spPr/>
    </dgm:pt>
    <dgm:pt modelId="{A54C7125-DE2B-44DA-AFED-544E22F78E73}" type="sibTrans" cxnId="{BB11DE69-4103-4C38-8ECB-B1ED5245D609}">
      <dgm:prSet/>
      <dgm:spPr/>
    </dgm:pt>
    <dgm:pt modelId="{167DA356-1975-4616-9F39-7B5404D107D7}">
      <dgm:prSet phldrT="[Text]" phldr="0"/>
      <dgm:spPr/>
      <dgm:t>
        <a:bodyPr/>
        <a:lstStyle/>
        <a:p>
          <a:endParaRPr lang="en-GB"/>
        </a:p>
      </dgm:t>
    </dgm:pt>
    <dgm:pt modelId="{927D855F-84F2-4A32-8E92-BA5F7684F8FB}" type="parTrans" cxnId="{AA7ABB03-A059-458F-81A5-200A4930F1E9}">
      <dgm:prSet/>
      <dgm:spPr/>
    </dgm:pt>
    <dgm:pt modelId="{A93525ED-D7A8-41A1-B87D-440C161705C3}" type="sibTrans" cxnId="{AA7ABB03-A059-458F-81A5-200A4930F1E9}">
      <dgm:prSet/>
      <dgm:spPr/>
    </dgm:pt>
    <dgm:pt modelId="{F900C29E-1ECB-41E7-B590-61E1701788D0}" type="pres">
      <dgm:prSet presAssocID="{917D5A1B-9441-40F2-BAA2-41B698CCD053}" presName="Name0" presStyleCnt="0">
        <dgm:presLayoutVars>
          <dgm:chMax val="7"/>
          <dgm:chPref val="7"/>
          <dgm:dir/>
        </dgm:presLayoutVars>
      </dgm:prSet>
      <dgm:spPr/>
    </dgm:pt>
    <dgm:pt modelId="{F4109332-5854-466E-B15B-7EFA6F90CCD7}" type="pres">
      <dgm:prSet presAssocID="{917D5A1B-9441-40F2-BAA2-41B698CCD053}" presName="Name1" presStyleCnt="0"/>
      <dgm:spPr/>
    </dgm:pt>
    <dgm:pt modelId="{F1896FCF-28C5-4D4F-A04A-92D0E7D568C0}" type="pres">
      <dgm:prSet presAssocID="{917D5A1B-9441-40F2-BAA2-41B698CCD053}" presName="cycle" presStyleCnt="0"/>
      <dgm:spPr/>
    </dgm:pt>
    <dgm:pt modelId="{6DF82825-E7E5-41A0-9380-EE10DF865AAE}" type="pres">
      <dgm:prSet presAssocID="{917D5A1B-9441-40F2-BAA2-41B698CCD053}" presName="srcNode" presStyleLbl="node1" presStyleIdx="0" presStyleCnt="7"/>
      <dgm:spPr/>
    </dgm:pt>
    <dgm:pt modelId="{A90C34B9-E973-4E99-8932-548049BBCC8F}" type="pres">
      <dgm:prSet presAssocID="{917D5A1B-9441-40F2-BAA2-41B698CCD053}" presName="conn" presStyleLbl="parChTrans1D2" presStyleIdx="0" presStyleCnt="1"/>
      <dgm:spPr/>
    </dgm:pt>
    <dgm:pt modelId="{7D5FA768-38A9-4A6F-91C6-B002C651487E}" type="pres">
      <dgm:prSet presAssocID="{917D5A1B-9441-40F2-BAA2-41B698CCD053}" presName="extraNode" presStyleLbl="node1" presStyleIdx="0" presStyleCnt="7"/>
      <dgm:spPr/>
    </dgm:pt>
    <dgm:pt modelId="{70DF5E01-7883-40B2-9611-6E9AF38626FC}" type="pres">
      <dgm:prSet presAssocID="{917D5A1B-9441-40F2-BAA2-41B698CCD053}" presName="dstNode" presStyleLbl="node1" presStyleIdx="0" presStyleCnt="7"/>
      <dgm:spPr/>
    </dgm:pt>
    <dgm:pt modelId="{C6970AF8-0CAF-4286-AF64-24AC52AE1465}" type="pres">
      <dgm:prSet presAssocID="{865F06E6-3EC5-4CAE-A76F-37536EFD23EE}" presName="text_1" presStyleLbl="node1" presStyleIdx="0" presStyleCnt="7">
        <dgm:presLayoutVars>
          <dgm:bulletEnabled val="1"/>
        </dgm:presLayoutVars>
      </dgm:prSet>
      <dgm:spPr/>
    </dgm:pt>
    <dgm:pt modelId="{1857B52E-CAFC-4E51-9911-9D9F89E9DD19}" type="pres">
      <dgm:prSet presAssocID="{865F06E6-3EC5-4CAE-A76F-37536EFD23EE}" presName="accent_1" presStyleCnt="0"/>
      <dgm:spPr/>
    </dgm:pt>
    <dgm:pt modelId="{80CEAD7A-C195-46A9-A3F9-1240B0AAA941}" type="pres">
      <dgm:prSet presAssocID="{865F06E6-3EC5-4CAE-A76F-37536EFD23EE}" presName="accentRepeatNode" presStyleLbl="solidFgAcc1" presStyleIdx="0" presStyleCnt="7"/>
      <dgm:spPr/>
    </dgm:pt>
    <dgm:pt modelId="{CC9900E5-8917-439B-9AAB-3FD04926B613}" type="pres">
      <dgm:prSet presAssocID="{995669DD-233B-4213-A728-E4D9DC8F7209}" presName="text_2" presStyleLbl="node1" presStyleIdx="1" presStyleCnt="7">
        <dgm:presLayoutVars>
          <dgm:bulletEnabled val="1"/>
        </dgm:presLayoutVars>
      </dgm:prSet>
      <dgm:spPr/>
    </dgm:pt>
    <dgm:pt modelId="{98DF8F39-8B81-4B60-8567-39057B90FCD3}" type="pres">
      <dgm:prSet presAssocID="{995669DD-233B-4213-A728-E4D9DC8F7209}" presName="accent_2" presStyleCnt="0"/>
      <dgm:spPr/>
    </dgm:pt>
    <dgm:pt modelId="{C1D649BA-F8D6-44BA-A28C-34F8F36EAF1D}" type="pres">
      <dgm:prSet presAssocID="{995669DD-233B-4213-A728-E4D9DC8F7209}" presName="accentRepeatNode" presStyleLbl="solidFgAcc1" presStyleIdx="1" presStyleCnt="7"/>
      <dgm:spPr/>
    </dgm:pt>
    <dgm:pt modelId="{72239F6D-7E05-4F39-8C46-04D522D11059}" type="pres">
      <dgm:prSet presAssocID="{2B934717-5B51-4053-882B-F2733FA771E9}" presName="text_3" presStyleLbl="node1" presStyleIdx="2" presStyleCnt="7">
        <dgm:presLayoutVars>
          <dgm:bulletEnabled val="1"/>
        </dgm:presLayoutVars>
      </dgm:prSet>
      <dgm:spPr/>
    </dgm:pt>
    <dgm:pt modelId="{AED096A5-77B0-42EE-9163-6657CCA394B0}" type="pres">
      <dgm:prSet presAssocID="{2B934717-5B51-4053-882B-F2733FA771E9}" presName="accent_3" presStyleCnt="0"/>
      <dgm:spPr/>
    </dgm:pt>
    <dgm:pt modelId="{96AC655B-7184-4152-A65C-BEFCACF6F849}" type="pres">
      <dgm:prSet presAssocID="{2B934717-5B51-4053-882B-F2733FA771E9}" presName="accentRepeatNode" presStyleLbl="solidFgAcc1" presStyleIdx="2" presStyleCnt="7"/>
      <dgm:spPr/>
    </dgm:pt>
    <dgm:pt modelId="{D4C305F8-9489-4555-B3A7-CEE427893456}" type="pres">
      <dgm:prSet presAssocID="{2F4954E3-BD57-4CC9-B94A-83DBB0F95EC2}" presName="text_4" presStyleLbl="node1" presStyleIdx="3" presStyleCnt="7">
        <dgm:presLayoutVars>
          <dgm:bulletEnabled val="1"/>
        </dgm:presLayoutVars>
      </dgm:prSet>
      <dgm:spPr/>
    </dgm:pt>
    <dgm:pt modelId="{CAD14686-D88B-44AE-89E1-30B98CFC6130}" type="pres">
      <dgm:prSet presAssocID="{2F4954E3-BD57-4CC9-B94A-83DBB0F95EC2}" presName="accent_4" presStyleCnt="0"/>
      <dgm:spPr/>
    </dgm:pt>
    <dgm:pt modelId="{2C3A89C9-5554-48E6-A722-B19131B5769C}" type="pres">
      <dgm:prSet presAssocID="{2F4954E3-BD57-4CC9-B94A-83DBB0F95EC2}" presName="accentRepeatNode" presStyleLbl="solidFgAcc1" presStyleIdx="3" presStyleCnt="7"/>
      <dgm:spPr/>
    </dgm:pt>
    <dgm:pt modelId="{EDE36F7A-DBE4-4C37-80CD-2943E4A9CD0C}" type="pres">
      <dgm:prSet presAssocID="{242F9BDD-9972-46E3-B514-77B23DDDC78C}" presName="text_5" presStyleLbl="node1" presStyleIdx="4" presStyleCnt="7">
        <dgm:presLayoutVars>
          <dgm:bulletEnabled val="1"/>
        </dgm:presLayoutVars>
      </dgm:prSet>
      <dgm:spPr/>
    </dgm:pt>
    <dgm:pt modelId="{2820C9E4-590F-40AF-9ED6-AC5F88409CCC}" type="pres">
      <dgm:prSet presAssocID="{242F9BDD-9972-46E3-B514-77B23DDDC78C}" presName="accent_5" presStyleCnt="0"/>
      <dgm:spPr/>
    </dgm:pt>
    <dgm:pt modelId="{9DD0BA6F-E8EB-4D7C-B0C4-2972996FF634}" type="pres">
      <dgm:prSet presAssocID="{242F9BDD-9972-46E3-B514-77B23DDDC78C}" presName="accentRepeatNode" presStyleLbl="solidFgAcc1" presStyleIdx="4" presStyleCnt="7"/>
      <dgm:spPr/>
    </dgm:pt>
    <dgm:pt modelId="{E7706E71-9A20-4076-85F4-AD11BCA819CD}" type="pres">
      <dgm:prSet presAssocID="{A67E6DF4-E99C-4BD5-B5C8-879A0F2C08CB}" presName="text_6" presStyleLbl="node1" presStyleIdx="5" presStyleCnt="7">
        <dgm:presLayoutVars>
          <dgm:bulletEnabled val="1"/>
        </dgm:presLayoutVars>
      </dgm:prSet>
      <dgm:spPr/>
    </dgm:pt>
    <dgm:pt modelId="{D6B18987-AD63-49E6-AC9E-4A1B86B38AC6}" type="pres">
      <dgm:prSet presAssocID="{A67E6DF4-E99C-4BD5-B5C8-879A0F2C08CB}" presName="accent_6" presStyleCnt="0"/>
      <dgm:spPr/>
    </dgm:pt>
    <dgm:pt modelId="{FEF77BC4-CE97-44FD-B3D3-F7C4000D2918}" type="pres">
      <dgm:prSet presAssocID="{A67E6DF4-E99C-4BD5-B5C8-879A0F2C08CB}" presName="accentRepeatNode" presStyleLbl="solidFgAcc1" presStyleIdx="5" presStyleCnt="7"/>
      <dgm:spPr/>
    </dgm:pt>
    <dgm:pt modelId="{79C35333-4BBB-40AC-A90D-4B19F82071C3}" type="pres">
      <dgm:prSet presAssocID="{362E7A5D-C73B-40ED-B83C-5371A86DBAF9}" presName="text_7" presStyleLbl="node1" presStyleIdx="6" presStyleCnt="7">
        <dgm:presLayoutVars>
          <dgm:bulletEnabled val="1"/>
        </dgm:presLayoutVars>
      </dgm:prSet>
      <dgm:spPr/>
    </dgm:pt>
    <dgm:pt modelId="{DE629FEA-EA05-45D2-A8A4-5163B84D719D}" type="pres">
      <dgm:prSet presAssocID="{362E7A5D-C73B-40ED-B83C-5371A86DBAF9}" presName="accent_7" presStyleCnt="0"/>
      <dgm:spPr/>
    </dgm:pt>
    <dgm:pt modelId="{E63FAA73-881A-494E-B3DC-613DEFC8FCFD}" type="pres">
      <dgm:prSet presAssocID="{362E7A5D-C73B-40ED-B83C-5371A86DBAF9}" presName="accentRepeatNode" presStyleLbl="solidFgAcc1" presStyleIdx="6" presStyleCnt="7"/>
      <dgm:spPr/>
    </dgm:pt>
  </dgm:ptLst>
  <dgm:cxnLst>
    <dgm:cxn modelId="{AA7ABB03-A059-458F-81A5-200A4930F1E9}" srcId="{917D5A1B-9441-40F2-BAA2-41B698CCD053}" destId="{167DA356-1975-4616-9F39-7B5404D107D7}" srcOrd="7" destOrd="0" parTransId="{927D855F-84F2-4A32-8E92-BA5F7684F8FB}" sibTransId="{A93525ED-D7A8-41A1-B87D-440C161705C3}"/>
    <dgm:cxn modelId="{4A269D12-2A5F-46D5-8ED9-C0CCC9C4479B}" type="presOf" srcId="{242F9BDD-9972-46E3-B514-77B23DDDC78C}" destId="{EDE36F7A-DBE4-4C37-80CD-2943E4A9CD0C}" srcOrd="0" destOrd="0" presId="urn:microsoft.com/office/officeart/2008/layout/VerticalCurvedList"/>
    <dgm:cxn modelId="{94A0562F-BC24-4E35-9D27-F46034F64C26}" type="presOf" srcId="{2F4954E3-BD57-4CC9-B94A-83DBB0F95EC2}" destId="{D4C305F8-9489-4555-B3A7-CEE427893456}" srcOrd="0" destOrd="0" presId="urn:microsoft.com/office/officeart/2008/layout/VerticalCurvedList"/>
    <dgm:cxn modelId="{BDB68F5E-6833-4717-B2BF-908C2D69CB43}" type="presOf" srcId="{917D5A1B-9441-40F2-BAA2-41B698CCD053}" destId="{F900C29E-1ECB-41E7-B590-61E1701788D0}" srcOrd="0" destOrd="0" presId="urn:microsoft.com/office/officeart/2008/layout/VerticalCurvedList"/>
    <dgm:cxn modelId="{EF449A67-192B-4B44-9E6A-53C87C1ED9D0}" type="presOf" srcId="{2B934717-5B51-4053-882B-F2733FA771E9}" destId="{72239F6D-7E05-4F39-8C46-04D522D11059}" srcOrd="0" destOrd="0" presId="urn:microsoft.com/office/officeart/2008/layout/VerticalCurvedList"/>
    <dgm:cxn modelId="{BB11DE69-4103-4C38-8ECB-B1ED5245D609}" srcId="{917D5A1B-9441-40F2-BAA2-41B698CCD053}" destId="{362E7A5D-C73B-40ED-B83C-5371A86DBAF9}" srcOrd="6" destOrd="0" parTransId="{6ED3F479-3F7A-45CE-9CD0-C1CBA16AEC87}" sibTransId="{A54C7125-DE2B-44DA-AFED-544E22F78E73}"/>
    <dgm:cxn modelId="{993A6152-506F-4A39-BEAC-3F1CC6248775}" type="presOf" srcId="{865F06E6-3EC5-4CAE-A76F-37536EFD23EE}" destId="{C6970AF8-0CAF-4286-AF64-24AC52AE1465}" srcOrd="0" destOrd="0" presId="urn:microsoft.com/office/officeart/2008/layout/VerticalCurvedList"/>
    <dgm:cxn modelId="{7F482859-09CB-4DE0-91B1-139EA908529A}" srcId="{917D5A1B-9441-40F2-BAA2-41B698CCD053}" destId="{2F4954E3-BD57-4CC9-B94A-83DBB0F95EC2}" srcOrd="3" destOrd="0" parTransId="{46D93973-D023-46AE-8E6B-518CEA5CD6C7}" sibTransId="{72358BF9-1B0C-4F5A-9D3C-72D61331DC7F}"/>
    <dgm:cxn modelId="{ECE01B83-D4A6-4682-AD24-9E708204ED7A}" type="presOf" srcId="{362E7A5D-C73B-40ED-B83C-5371A86DBAF9}" destId="{79C35333-4BBB-40AC-A90D-4B19F82071C3}" srcOrd="0" destOrd="0" presId="urn:microsoft.com/office/officeart/2008/layout/VerticalCurvedList"/>
    <dgm:cxn modelId="{2D9E40A1-F40C-407B-A987-D3BDA5887F2C}" srcId="{917D5A1B-9441-40F2-BAA2-41B698CCD053}" destId="{995669DD-233B-4213-A728-E4D9DC8F7209}" srcOrd="1" destOrd="0" parTransId="{1AB0B9BB-3CB1-4660-A737-601E820EBAE4}" sibTransId="{D52110E2-9FE2-4444-BEEA-09055AFD114E}"/>
    <dgm:cxn modelId="{F5E10EA4-47A9-48E5-AF31-6E10AA92B9E3}" srcId="{917D5A1B-9441-40F2-BAA2-41B698CCD053}" destId="{2B934717-5B51-4053-882B-F2733FA771E9}" srcOrd="2" destOrd="0" parTransId="{92E381C4-049B-4279-897E-C2996D7129ED}" sibTransId="{23EAA977-A07B-4307-B2D9-DA8526599100}"/>
    <dgm:cxn modelId="{7E3FBDB0-14AA-4F26-BB47-2FD455FC7A3A}" type="presOf" srcId="{995669DD-233B-4213-A728-E4D9DC8F7209}" destId="{CC9900E5-8917-439B-9AAB-3FD04926B613}" srcOrd="0" destOrd="0" presId="urn:microsoft.com/office/officeart/2008/layout/VerticalCurvedList"/>
    <dgm:cxn modelId="{A00284BC-2710-4935-996C-C058A8EB3F48}" srcId="{917D5A1B-9441-40F2-BAA2-41B698CCD053}" destId="{A67E6DF4-E99C-4BD5-B5C8-879A0F2C08CB}" srcOrd="5" destOrd="0" parTransId="{5DF49263-7673-4238-A934-85F05A729DE2}" sibTransId="{F00CBF93-E238-4CBB-9709-9800BB0D8408}"/>
    <dgm:cxn modelId="{4DDC06C0-74AF-444A-AE71-B70242C99886}" srcId="{917D5A1B-9441-40F2-BAA2-41B698CCD053}" destId="{242F9BDD-9972-46E3-B514-77B23DDDC78C}" srcOrd="4" destOrd="0" parTransId="{9A9E4C1F-E238-45E2-8E9B-8BDEECB56D42}" sibTransId="{5761F386-20BA-4FF1-ABB6-E49718E84CE0}"/>
    <dgm:cxn modelId="{87158DC2-9B9B-4E04-9C31-18C63F96D977}" type="presOf" srcId="{A67E6DF4-E99C-4BD5-B5C8-879A0F2C08CB}" destId="{E7706E71-9A20-4076-85F4-AD11BCA819CD}" srcOrd="0" destOrd="0" presId="urn:microsoft.com/office/officeart/2008/layout/VerticalCurvedList"/>
    <dgm:cxn modelId="{01897AC8-8CBC-4591-A3E9-3D8D5BA6FDF4}" srcId="{917D5A1B-9441-40F2-BAA2-41B698CCD053}" destId="{865F06E6-3EC5-4CAE-A76F-37536EFD23EE}" srcOrd="0" destOrd="0" parTransId="{A6B5749B-60E5-4C4A-8E9F-B04A684DC48E}" sibTransId="{17BED974-4AA2-42F3-A040-57A33B8050AA}"/>
    <dgm:cxn modelId="{76CA46D3-E226-4A64-9D7D-6BDAB698CFA9}" type="presOf" srcId="{17BED974-4AA2-42F3-A040-57A33B8050AA}" destId="{A90C34B9-E973-4E99-8932-548049BBCC8F}" srcOrd="0" destOrd="0" presId="urn:microsoft.com/office/officeart/2008/layout/VerticalCurvedList"/>
    <dgm:cxn modelId="{64749643-FC5D-4083-B339-B83D5593C8EF}" type="presParOf" srcId="{F900C29E-1ECB-41E7-B590-61E1701788D0}" destId="{F4109332-5854-466E-B15B-7EFA6F90CCD7}" srcOrd="0" destOrd="0" presId="urn:microsoft.com/office/officeart/2008/layout/VerticalCurvedList"/>
    <dgm:cxn modelId="{A6D10BF4-3D5F-4675-9647-1A1E1B81E9EE}" type="presParOf" srcId="{F4109332-5854-466E-B15B-7EFA6F90CCD7}" destId="{F1896FCF-28C5-4D4F-A04A-92D0E7D568C0}" srcOrd="0" destOrd="0" presId="urn:microsoft.com/office/officeart/2008/layout/VerticalCurvedList"/>
    <dgm:cxn modelId="{C87196BB-3022-4C16-99D1-7C580043A4EB}" type="presParOf" srcId="{F1896FCF-28C5-4D4F-A04A-92D0E7D568C0}" destId="{6DF82825-E7E5-41A0-9380-EE10DF865AAE}" srcOrd="0" destOrd="0" presId="urn:microsoft.com/office/officeart/2008/layout/VerticalCurvedList"/>
    <dgm:cxn modelId="{3A92047B-A421-44D2-8FE0-2B74406EA21B}" type="presParOf" srcId="{F1896FCF-28C5-4D4F-A04A-92D0E7D568C0}" destId="{A90C34B9-E973-4E99-8932-548049BBCC8F}" srcOrd="1" destOrd="0" presId="urn:microsoft.com/office/officeart/2008/layout/VerticalCurvedList"/>
    <dgm:cxn modelId="{26D43E73-46BF-4D5D-8853-49C0B361D846}" type="presParOf" srcId="{F1896FCF-28C5-4D4F-A04A-92D0E7D568C0}" destId="{7D5FA768-38A9-4A6F-91C6-B002C651487E}" srcOrd="2" destOrd="0" presId="urn:microsoft.com/office/officeart/2008/layout/VerticalCurvedList"/>
    <dgm:cxn modelId="{DA368A4B-0FE2-42F2-A8DF-AC23462A1D69}" type="presParOf" srcId="{F1896FCF-28C5-4D4F-A04A-92D0E7D568C0}" destId="{70DF5E01-7883-40B2-9611-6E9AF38626FC}" srcOrd="3" destOrd="0" presId="urn:microsoft.com/office/officeart/2008/layout/VerticalCurvedList"/>
    <dgm:cxn modelId="{47D0A696-86AF-4479-A28B-84D2AB371CE4}" type="presParOf" srcId="{F4109332-5854-466E-B15B-7EFA6F90CCD7}" destId="{C6970AF8-0CAF-4286-AF64-24AC52AE1465}" srcOrd="1" destOrd="0" presId="urn:microsoft.com/office/officeart/2008/layout/VerticalCurvedList"/>
    <dgm:cxn modelId="{0E5295C0-E335-4813-B7E5-FED0FE0337BF}" type="presParOf" srcId="{F4109332-5854-466E-B15B-7EFA6F90CCD7}" destId="{1857B52E-CAFC-4E51-9911-9D9F89E9DD19}" srcOrd="2" destOrd="0" presId="urn:microsoft.com/office/officeart/2008/layout/VerticalCurvedList"/>
    <dgm:cxn modelId="{13B92C03-BB4F-4D7F-989F-373B9500CBAD}" type="presParOf" srcId="{1857B52E-CAFC-4E51-9911-9D9F89E9DD19}" destId="{80CEAD7A-C195-46A9-A3F9-1240B0AAA941}" srcOrd="0" destOrd="0" presId="urn:microsoft.com/office/officeart/2008/layout/VerticalCurvedList"/>
    <dgm:cxn modelId="{A7615515-0239-4CF7-BF3C-17AD46D3BC77}" type="presParOf" srcId="{F4109332-5854-466E-B15B-7EFA6F90CCD7}" destId="{CC9900E5-8917-439B-9AAB-3FD04926B613}" srcOrd="3" destOrd="0" presId="urn:microsoft.com/office/officeart/2008/layout/VerticalCurvedList"/>
    <dgm:cxn modelId="{41369F29-8687-4856-84B1-585B47ED13A8}" type="presParOf" srcId="{F4109332-5854-466E-B15B-7EFA6F90CCD7}" destId="{98DF8F39-8B81-4B60-8567-39057B90FCD3}" srcOrd="4" destOrd="0" presId="urn:microsoft.com/office/officeart/2008/layout/VerticalCurvedList"/>
    <dgm:cxn modelId="{CCB281BE-7B1E-46C0-AC12-34B501433DF4}" type="presParOf" srcId="{98DF8F39-8B81-4B60-8567-39057B90FCD3}" destId="{C1D649BA-F8D6-44BA-A28C-34F8F36EAF1D}" srcOrd="0" destOrd="0" presId="urn:microsoft.com/office/officeart/2008/layout/VerticalCurvedList"/>
    <dgm:cxn modelId="{1E4ECDB0-9AE1-49E1-B412-79E8D8AB074D}" type="presParOf" srcId="{F4109332-5854-466E-B15B-7EFA6F90CCD7}" destId="{72239F6D-7E05-4F39-8C46-04D522D11059}" srcOrd="5" destOrd="0" presId="urn:microsoft.com/office/officeart/2008/layout/VerticalCurvedList"/>
    <dgm:cxn modelId="{2AC9A8DF-CAFC-4702-B2CC-806A033BDEE5}" type="presParOf" srcId="{F4109332-5854-466E-B15B-7EFA6F90CCD7}" destId="{AED096A5-77B0-42EE-9163-6657CCA394B0}" srcOrd="6" destOrd="0" presId="urn:microsoft.com/office/officeart/2008/layout/VerticalCurvedList"/>
    <dgm:cxn modelId="{DD5CD5E9-EEEC-40C4-A22D-69606D664F76}" type="presParOf" srcId="{AED096A5-77B0-42EE-9163-6657CCA394B0}" destId="{96AC655B-7184-4152-A65C-BEFCACF6F849}" srcOrd="0" destOrd="0" presId="urn:microsoft.com/office/officeart/2008/layout/VerticalCurvedList"/>
    <dgm:cxn modelId="{96375EBC-E193-4C3E-ABC5-30B4275761E9}" type="presParOf" srcId="{F4109332-5854-466E-B15B-7EFA6F90CCD7}" destId="{D4C305F8-9489-4555-B3A7-CEE427893456}" srcOrd="7" destOrd="0" presId="urn:microsoft.com/office/officeart/2008/layout/VerticalCurvedList"/>
    <dgm:cxn modelId="{FCD761B7-37FD-4970-A32C-D5E8795B8E9B}" type="presParOf" srcId="{F4109332-5854-466E-B15B-7EFA6F90CCD7}" destId="{CAD14686-D88B-44AE-89E1-30B98CFC6130}" srcOrd="8" destOrd="0" presId="urn:microsoft.com/office/officeart/2008/layout/VerticalCurvedList"/>
    <dgm:cxn modelId="{5CFF2FC5-1B26-45FE-9CDD-994B8AE9A852}" type="presParOf" srcId="{CAD14686-D88B-44AE-89E1-30B98CFC6130}" destId="{2C3A89C9-5554-48E6-A722-B19131B5769C}" srcOrd="0" destOrd="0" presId="urn:microsoft.com/office/officeart/2008/layout/VerticalCurvedList"/>
    <dgm:cxn modelId="{AE89D71A-6616-4156-BFB7-7A5711182207}" type="presParOf" srcId="{F4109332-5854-466E-B15B-7EFA6F90CCD7}" destId="{EDE36F7A-DBE4-4C37-80CD-2943E4A9CD0C}" srcOrd="9" destOrd="0" presId="urn:microsoft.com/office/officeart/2008/layout/VerticalCurvedList"/>
    <dgm:cxn modelId="{1DCF50B7-DD2B-475B-8293-C751D29C47FE}" type="presParOf" srcId="{F4109332-5854-466E-B15B-7EFA6F90CCD7}" destId="{2820C9E4-590F-40AF-9ED6-AC5F88409CCC}" srcOrd="10" destOrd="0" presId="urn:microsoft.com/office/officeart/2008/layout/VerticalCurvedList"/>
    <dgm:cxn modelId="{98139FCE-5813-4128-98FE-FFFCED0B95DD}" type="presParOf" srcId="{2820C9E4-590F-40AF-9ED6-AC5F88409CCC}" destId="{9DD0BA6F-E8EB-4D7C-B0C4-2972996FF634}" srcOrd="0" destOrd="0" presId="urn:microsoft.com/office/officeart/2008/layout/VerticalCurvedList"/>
    <dgm:cxn modelId="{9361F02F-6EAF-4B28-8053-A84D30FAC647}" type="presParOf" srcId="{F4109332-5854-466E-B15B-7EFA6F90CCD7}" destId="{E7706E71-9A20-4076-85F4-AD11BCA819CD}" srcOrd="11" destOrd="0" presId="urn:microsoft.com/office/officeart/2008/layout/VerticalCurvedList"/>
    <dgm:cxn modelId="{8727B881-9477-400A-B38F-64B360C5F270}" type="presParOf" srcId="{F4109332-5854-466E-B15B-7EFA6F90CCD7}" destId="{D6B18987-AD63-49E6-AC9E-4A1B86B38AC6}" srcOrd="12" destOrd="0" presId="urn:microsoft.com/office/officeart/2008/layout/VerticalCurvedList"/>
    <dgm:cxn modelId="{4F510AD7-5811-4FD1-B4BC-5225280F702B}" type="presParOf" srcId="{D6B18987-AD63-49E6-AC9E-4A1B86B38AC6}" destId="{FEF77BC4-CE97-44FD-B3D3-F7C4000D2918}" srcOrd="0" destOrd="0" presId="urn:microsoft.com/office/officeart/2008/layout/VerticalCurvedList"/>
    <dgm:cxn modelId="{1BD59C55-C3C5-4838-92DC-6DD0AA47C5D0}" type="presParOf" srcId="{F4109332-5854-466E-B15B-7EFA6F90CCD7}" destId="{79C35333-4BBB-40AC-A90D-4B19F82071C3}" srcOrd="13" destOrd="0" presId="urn:microsoft.com/office/officeart/2008/layout/VerticalCurvedList"/>
    <dgm:cxn modelId="{AE30656D-788D-49AD-848F-DBD18200218D}" type="presParOf" srcId="{F4109332-5854-466E-B15B-7EFA6F90CCD7}" destId="{DE629FEA-EA05-45D2-A8A4-5163B84D719D}" srcOrd="14" destOrd="0" presId="urn:microsoft.com/office/officeart/2008/layout/VerticalCurvedList"/>
    <dgm:cxn modelId="{E42B83EE-04E2-4AD1-84CD-077E551604B8}" type="presParOf" srcId="{DE629FEA-EA05-45D2-A8A4-5163B84D719D}" destId="{E63FAA73-881A-494E-B3DC-613DEFC8FCF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C34B9-E973-4E99-8932-548049BBCC8F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70AF8-0CAF-4286-AF64-24AC52AE1465}">
      <dsp:nvSpPr>
        <dsp:cNvPr id="0" name=""/>
        <dsp:cNvSpPr/>
      </dsp:nvSpPr>
      <dsp:spPr>
        <a:xfrm>
          <a:off x="509717" y="338558"/>
          <a:ext cx="10071085" cy="6775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8 months data</a:t>
          </a:r>
        </a:p>
      </dsp:txBody>
      <dsp:txXfrm>
        <a:off x="509717" y="338558"/>
        <a:ext cx="10071085" cy="677550"/>
      </dsp:txXfrm>
    </dsp:sp>
    <dsp:sp modelId="{80CEAD7A-C195-46A9-A3F9-1240B0AAA941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900E5-8917-439B-9AAB-3FD04926B613}">
      <dsp:nvSpPr>
        <dsp:cNvPr id="0" name=""/>
        <dsp:cNvSpPr/>
      </dsp:nvSpPr>
      <dsp:spPr>
        <a:xfrm>
          <a:off x="995230" y="1354558"/>
          <a:ext cx="9585572" cy="677550"/>
        </a:xfrm>
        <a:prstGeom prst="rect">
          <a:avLst/>
        </a:prstGeom>
        <a:solidFill>
          <a:schemeClr val="accent2">
            <a:hueOff val="-1562924"/>
            <a:satOff val="-7206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162 referrals accepted</a:t>
          </a:r>
        </a:p>
      </dsp:txBody>
      <dsp:txXfrm>
        <a:off x="995230" y="1354558"/>
        <a:ext cx="9585572" cy="677550"/>
      </dsp:txXfrm>
    </dsp:sp>
    <dsp:sp modelId="{C1D649BA-F8D6-44BA-A28C-34F8F36EAF1D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1562924"/>
              <a:satOff val="-7206"/>
              <a:lumOff val="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239F6D-7E05-4F39-8C46-04D522D11059}">
      <dsp:nvSpPr>
        <dsp:cNvPr id="0" name=""/>
        <dsp:cNvSpPr/>
      </dsp:nvSpPr>
      <dsp:spPr>
        <a:xfrm>
          <a:off x="1144243" y="2370558"/>
          <a:ext cx="9436559" cy="677550"/>
        </a:xfrm>
        <a:prstGeom prst="rect">
          <a:avLst/>
        </a:prstGeom>
        <a:solidFill>
          <a:schemeClr val="accent2">
            <a:hueOff val="-3125849"/>
            <a:satOff val="-14413"/>
            <a:lumOff val="15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558 total contacts</a:t>
          </a:r>
          <a:endParaRPr lang="en-GB" sz="2800" b="1" kern="1200" dirty="0"/>
        </a:p>
      </dsp:txBody>
      <dsp:txXfrm>
        <a:off x="1144243" y="2370558"/>
        <a:ext cx="9436559" cy="677550"/>
      </dsp:txXfrm>
    </dsp:sp>
    <dsp:sp modelId="{96AC655B-7184-4152-A65C-BEFCACF6F849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3125849"/>
              <a:satOff val="-14413"/>
              <a:lumOff val="15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C305F8-9489-4555-B3A7-CEE427893456}">
      <dsp:nvSpPr>
        <dsp:cNvPr id="0" name=""/>
        <dsp:cNvSpPr/>
      </dsp:nvSpPr>
      <dsp:spPr>
        <a:xfrm>
          <a:off x="995230" y="3386558"/>
          <a:ext cx="9585572" cy="677550"/>
        </a:xfrm>
        <a:prstGeom prst="rect">
          <a:avLst/>
        </a:prstGeom>
        <a:solidFill>
          <a:schemeClr val="accent2">
            <a:hueOff val="-4688773"/>
            <a:satOff val="-21619"/>
            <a:lumOff val="23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17 contacts per week</a:t>
          </a:r>
        </a:p>
      </dsp:txBody>
      <dsp:txXfrm>
        <a:off x="995230" y="3386558"/>
        <a:ext cx="9585572" cy="677550"/>
      </dsp:txXfrm>
    </dsp:sp>
    <dsp:sp modelId="{2C3A89C9-5554-48E6-A722-B19131B5769C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4688773"/>
              <a:satOff val="-21619"/>
              <a:lumOff val="23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36F7A-DBE4-4C37-80CD-2943E4A9CD0C}">
      <dsp:nvSpPr>
        <dsp:cNvPr id="0" name=""/>
        <dsp:cNvSpPr/>
      </dsp:nvSpPr>
      <dsp:spPr>
        <a:xfrm>
          <a:off x="509717" y="4402558"/>
          <a:ext cx="10071085" cy="677550"/>
        </a:xfrm>
        <a:prstGeom prst="rect">
          <a:avLst/>
        </a:prstGeom>
        <a:solidFill>
          <a:schemeClr val="accent2">
            <a:hueOff val="-6251697"/>
            <a:satOff val="-28825"/>
            <a:lumOff val="313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144 beds covered</a:t>
          </a:r>
          <a:r>
            <a:rPr lang="en-GB" sz="2800" b="1" kern="1200" dirty="0">
              <a:latin typeface="Arial" panose="020B0604020202020204"/>
              <a:cs typeface="Arial"/>
            </a:rPr>
            <a:t> </a:t>
          </a:r>
          <a:r>
            <a:rPr lang="en-GB" sz="2800" b="1" kern="1200" dirty="0">
              <a:cs typeface="Arial"/>
            </a:rPr>
            <a:t>(</a:t>
          </a:r>
          <a:r>
            <a:rPr lang="en-GB" sz="2800" b="1" kern="1200" dirty="0" err="1">
              <a:cs typeface="Arial"/>
            </a:rPr>
            <a:t>Meadowfield</a:t>
          </a:r>
          <a:r>
            <a:rPr lang="en-GB" sz="2800" b="1" kern="1200" dirty="0">
              <a:cs typeface="Arial"/>
            </a:rPr>
            <a:t>, Oaklands &amp; Mill View)</a:t>
          </a:r>
          <a:endParaRPr lang="en-GB" sz="2800" b="1" kern="1200" dirty="0"/>
        </a:p>
      </dsp:txBody>
      <dsp:txXfrm>
        <a:off x="509717" y="4402558"/>
        <a:ext cx="10071085" cy="677550"/>
      </dsp:txXfrm>
    </dsp:sp>
    <dsp:sp modelId="{9DD0BA6F-E8EB-4D7C-B0C4-2972996FF634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6251697"/>
              <a:satOff val="-28825"/>
              <a:lumOff val="31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C34B9-E973-4E99-8932-548049BBCC8F}">
      <dsp:nvSpPr>
        <dsp:cNvPr id="0" name=""/>
        <dsp:cNvSpPr/>
      </dsp:nvSpPr>
      <dsp:spPr>
        <a:xfrm>
          <a:off x="-5380186" y="-824278"/>
          <a:ext cx="6409480" cy="6409480"/>
        </a:xfrm>
        <a:prstGeom prst="blockArc">
          <a:avLst>
            <a:gd name="adj1" fmla="val 18900000"/>
            <a:gd name="adj2" fmla="val 2700000"/>
            <a:gd name="adj3" fmla="val 337"/>
          </a:avLst>
        </a:pr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70AF8-0CAF-4286-AF64-24AC52AE1465}">
      <dsp:nvSpPr>
        <dsp:cNvPr id="0" name=""/>
        <dsp:cNvSpPr/>
      </dsp:nvSpPr>
      <dsp:spPr>
        <a:xfrm>
          <a:off x="333978" y="216431"/>
          <a:ext cx="10259847" cy="4326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43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Improves symptom outcomes </a:t>
          </a:r>
        </a:p>
      </dsp:txBody>
      <dsp:txXfrm>
        <a:off x="333978" y="216431"/>
        <a:ext cx="10259847" cy="432672"/>
      </dsp:txXfrm>
    </dsp:sp>
    <dsp:sp modelId="{80CEAD7A-C195-46A9-A3F9-1240B0AAA941}">
      <dsp:nvSpPr>
        <dsp:cNvPr id="0" name=""/>
        <dsp:cNvSpPr/>
      </dsp:nvSpPr>
      <dsp:spPr>
        <a:xfrm>
          <a:off x="63558" y="162347"/>
          <a:ext cx="540840" cy="540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900E5-8917-439B-9AAB-3FD04926B613}">
      <dsp:nvSpPr>
        <dsp:cNvPr id="0" name=""/>
        <dsp:cNvSpPr/>
      </dsp:nvSpPr>
      <dsp:spPr>
        <a:xfrm>
          <a:off x="725802" y="865821"/>
          <a:ext cx="9868023" cy="432672"/>
        </a:xfrm>
        <a:prstGeom prst="rect">
          <a:avLst/>
        </a:prstGeom>
        <a:solidFill>
          <a:schemeClr val="accent2">
            <a:hueOff val="-1041950"/>
            <a:satOff val="-4804"/>
            <a:lumOff val="5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43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Acts on multiple biological pathways</a:t>
          </a:r>
        </a:p>
      </dsp:txBody>
      <dsp:txXfrm>
        <a:off x="725802" y="865821"/>
        <a:ext cx="9868023" cy="432672"/>
      </dsp:txXfrm>
    </dsp:sp>
    <dsp:sp modelId="{C1D649BA-F8D6-44BA-A28C-34F8F36EAF1D}">
      <dsp:nvSpPr>
        <dsp:cNvPr id="0" name=""/>
        <dsp:cNvSpPr/>
      </dsp:nvSpPr>
      <dsp:spPr>
        <a:xfrm>
          <a:off x="455382" y="811737"/>
          <a:ext cx="540840" cy="540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1041950"/>
              <a:satOff val="-4804"/>
              <a:lumOff val="52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239F6D-7E05-4F39-8C46-04D522D11059}">
      <dsp:nvSpPr>
        <dsp:cNvPr id="0" name=""/>
        <dsp:cNvSpPr/>
      </dsp:nvSpPr>
      <dsp:spPr>
        <a:xfrm>
          <a:off x="940520" y="1514735"/>
          <a:ext cx="9653306" cy="432672"/>
        </a:xfrm>
        <a:prstGeom prst="rect">
          <a:avLst/>
        </a:prstGeom>
        <a:solidFill>
          <a:schemeClr val="accent2">
            <a:hueOff val="-2083899"/>
            <a:satOff val="-9608"/>
            <a:lumOff val="10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43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/>
            <a:t>Supports psychological recovery</a:t>
          </a:r>
          <a:r>
            <a:rPr lang="en-GB" sz="2300" b="1" kern="1200" dirty="0"/>
            <a:t> </a:t>
          </a:r>
        </a:p>
      </dsp:txBody>
      <dsp:txXfrm>
        <a:off x="940520" y="1514735"/>
        <a:ext cx="9653306" cy="432672"/>
      </dsp:txXfrm>
    </dsp:sp>
    <dsp:sp modelId="{96AC655B-7184-4152-A65C-BEFCACF6F849}">
      <dsp:nvSpPr>
        <dsp:cNvPr id="0" name=""/>
        <dsp:cNvSpPr/>
      </dsp:nvSpPr>
      <dsp:spPr>
        <a:xfrm>
          <a:off x="670099" y="1460651"/>
          <a:ext cx="540840" cy="540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2083899"/>
              <a:satOff val="-9608"/>
              <a:lumOff val="10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C305F8-9489-4555-B3A7-CEE427893456}">
      <dsp:nvSpPr>
        <dsp:cNvPr id="0" name=""/>
        <dsp:cNvSpPr/>
      </dsp:nvSpPr>
      <dsp:spPr>
        <a:xfrm>
          <a:off x="1009077" y="2164125"/>
          <a:ext cx="9584749" cy="432672"/>
        </a:xfrm>
        <a:prstGeom prst="rect">
          <a:avLst/>
        </a:prstGeom>
        <a:solidFill>
          <a:schemeClr val="accent2">
            <a:hueOff val="-3125849"/>
            <a:satOff val="-14413"/>
            <a:lumOff val="15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434" tIns="58420" rIns="58420" bIns="5842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Enhances social connectedness </a:t>
          </a:r>
        </a:p>
      </dsp:txBody>
      <dsp:txXfrm>
        <a:off x="1009077" y="2164125"/>
        <a:ext cx="9584749" cy="432672"/>
      </dsp:txXfrm>
    </dsp:sp>
    <dsp:sp modelId="{2C3A89C9-5554-48E6-A722-B19131B5769C}">
      <dsp:nvSpPr>
        <dsp:cNvPr id="0" name=""/>
        <dsp:cNvSpPr/>
      </dsp:nvSpPr>
      <dsp:spPr>
        <a:xfrm>
          <a:off x="738657" y="2110041"/>
          <a:ext cx="540840" cy="540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3125849"/>
              <a:satOff val="-14413"/>
              <a:lumOff val="15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36F7A-DBE4-4C37-80CD-2943E4A9CD0C}">
      <dsp:nvSpPr>
        <dsp:cNvPr id="0" name=""/>
        <dsp:cNvSpPr/>
      </dsp:nvSpPr>
      <dsp:spPr>
        <a:xfrm>
          <a:off x="940520" y="2813515"/>
          <a:ext cx="9653306" cy="432672"/>
        </a:xfrm>
        <a:prstGeom prst="rect">
          <a:avLst/>
        </a:prstGeom>
        <a:solidFill>
          <a:schemeClr val="accent2">
            <a:hueOff val="-4167798"/>
            <a:satOff val="-19217"/>
            <a:lumOff val="209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434" tIns="58420" rIns="58420" bIns="5842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Improves physical health and reduces cardiometabolic risk</a:t>
          </a:r>
        </a:p>
      </dsp:txBody>
      <dsp:txXfrm>
        <a:off x="940520" y="2813515"/>
        <a:ext cx="9653306" cy="432672"/>
      </dsp:txXfrm>
    </dsp:sp>
    <dsp:sp modelId="{9DD0BA6F-E8EB-4D7C-B0C4-2972996FF634}">
      <dsp:nvSpPr>
        <dsp:cNvPr id="0" name=""/>
        <dsp:cNvSpPr/>
      </dsp:nvSpPr>
      <dsp:spPr>
        <a:xfrm>
          <a:off x="670099" y="2759430"/>
          <a:ext cx="540840" cy="540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4167798"/>
              <a:satOff val="-19217"/>
              <a:lumOff val="209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06E71-9A20-4076-85F4-AD11BCA819CD}">
      <dsp:nvSpPr>
        <dsp:cNvPr id="0" name=""/>
        <dsp:cNvSpPr/>
      </dsp:nvSpPr>
      <dsp:spPr>
        <a:xfrm>
          <a:off x="725802" y="3462428"/>
          <a:ext cx="9868023" cy="432672"/>
        </a:xfrm>
        <a:prstGeom prst="rect">
          <a:avLst/>
        </a:prstGeom>
        <a:solidFill>
          <a:schemeClr val="accent2">
            <a:hueOff val="-5209747"/>
            <a:satOff val="-24021"/>
            <a:lumOff val="26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43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>
              <a:latin typeface="Arial" panose="020B0604020202020204"/>
            </a:rPr>
            <a:t>Improves</a:t>
          </a:r>
          <a:r>
            <a:rPr lang="en-GB" sz="2300" b="1" kern="1200" dirty="0"/>
            <a:t> cognitive functioning</a:t>
          </a:r>
        </a:p>
      </dsp:txBody>
      <dsp:txXfrm>
        <a:off x="725802" y="3462428"/>
        <a:ext cx="9868023" cy="432672"/>
      </dsp:txXfrm>
    </dsp:sp>
    <dsp:sp modelId="{FEF77BC4-CE97-44FD-B3D3-F7C4000D2918}">
      <dsp:nvSpPr>
        <dsp:cNvPr id="0" name=""/>
        <dsp:cNvSpPr/>
      </dsp:nvSpPr>
      <dsp:spPr>
        <a:xfrm>
          <a:off x="455382" y="3408344"/>
          <a:ext cx="540840" cy="540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5209747"/>
              <a:satOff val="-24021"/>
              <a:lumOff val="26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C35333-4BBB-40AC-A90D-4B19F82071C3}">
      <dsp:nvSpPr>
        <dsp:cNvPr id="0" name=""/>
        <dsp:cNvSpPr/>
      </dsp:nvSpPr>
      <dsp:spPr>
        <a:xfrm>
          <a:off x="333978" y="4111818"/>
          <a:ext cx="10259847" cy="432672"/>
        </a:xfrm>
        <a:prstGeom prst="rect">
          <a:avLst/>
        </a:prstGeom>
        <a:solidFill>
          <a:schemeClr val="accent2">
            <a:hueOff val="-6251697"/>
            <a:satOff val="-28825"/>
            <a:lumOff val="313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43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Offers a low-cost, scalable adjunct to standard care</a:t>
          </a:r>
        </a:p>
      </dsp:txBody>
      <dsp:txXfrm>
        <a:off x="333978" y="4111818"/>
        <a:ext cx="10259847" cy="432672"/>
      </dsp:txXfrm>
    </dsp:sp>
    <dsp:sp modelId="{E63FAA73-881A-494E-B3DC-613DEFC8FCFD}">
      <dsp:nvSpPr>
        <dsp:cNvPr id="0" name=""/>
        <dsp:cNvSpPr/>
      </dsp:nvSpPr>
      <dsp:spPr>
        <a:xfrm>
          <a:off x="63558" y="4057734"/>
          <a:ext cx="540840" cy="540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6251697"/>
              <a:satOff val="-28825"/>
              <a:lumOff val="31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EE32B1-3DEE-2674-9BD8-3A5B3E1AAA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CAD7E7-A2E6-6230-0279-C3F10C1EF7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98393-8293-490C-A0C3-831C0DFA7270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84F93-AB97-D405-7130-60E6075ACD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BC07E3-6D5D-37D7-4B15-814A12F586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C4966-88F7-47F3-B6EA-4F84CD5D76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77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95259-6DCE-4EBD-B07D-CA9712CEE6D5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9F17-A851-481C-91DF-5EBC26F27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884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background with white text&#10;&#10;AI-generated content may be incorrect.">
            <a:extLst>
              <a:ext uri="{FF2B5EF4-FFF2-40B4-BE49-F238E27FC236}">
                <a16:creationId xmlns:a16="http://schemas.microsoft.com/office/drawing/2014/main" id="{0845F2D4-ECED-D0A7-5456-AA02210E56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C122D6-C906-697F-C898-3FDB49A14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739" y="3917174"/>
            <a:ext cx="11545368" cy="1108595"/>
          </a:xfrm>
        </p:spPr>
        <p:txBody>
          <a:bodyPr anchor="b"/>
          <a:lstStyle>
            <a:lvl1pPr algn="l">
              <a:defRPr sz="6000" b="1">
                <a:solidFill>
                  <a:srgbClr val="005E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BE9FD-5135-90C2-48C4-8F59BD123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739" y="5074929"/>
            <a:ext cx="6776814" cy="634644"/>
          </a:xfr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5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ow Contrast - Title Slide - Accessi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green background with white text">
            <a:extLst>
              <a:ext uri="{FF2B5EF4-FFF2-40B4-BE49-F238E27FC236}">
                <a16:creationId xmlns:a16="http://schemas.microsoft.com/office/drawing/2014/main" id="{C89054FF-1E66-1864-99D3-4A0EB4D79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C122D6-C906-697F-C898-3FDB49A14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739" y="4101982"/>
            <a:ext cx="11545368" cy="1108595"/>
          </a:xfrm>
        </p:spPr>
        <p:txBody>
          <a:bodyPr anchor="b"/>
          <a:lstStyle>
            <a:lvl1pPr algn="l">
              <a:defRPr sz="6000" b="1">
                <a:solidFill>
                  <a:srgbClr val="005E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BE9FD-5135-90C2-48C4-8F59BD123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739" y="5347414"/>
            <a:ext cx="6776814" cy="634644"/>
          </a:xfr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20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Low Contrast - Section Change Slide - Accessi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logo on a white background&#10;&#10;Description automatically generated">
            <a:extLst>
              <a:ext uri="{FF2B5EF4-FFF2-40B4-BE49-F238E27FC236}">
                <a16:creationId xmlns:a16="http://schemas.microsoft.com/office/drawing/2014/main" id="{8E87697F-FB1B-121A-6FA9-2A4C478D8C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890EAC-DF3E-8B4D-014A-BF77F3D0C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141" y="1709738"/>
            <a:ext cx="6186578" cy="2852737"/>
          </a:xfrm>
        </p:spPr>
        <p:txBody>
          <a:bodyPr anchor="b"/>
          <a:lstStyle>
            <a:lvl1pPr>
              <a:defRPr sz="6000" b="1">
                <a:solidFill>
                  <a:srgbClr val="005E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1BA91-941E-7C23-01E8-3BDB9DD50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9139" y="4589463"/>
            <a:ext cx="6567221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1607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ow Contrast - Bordered Slide - Accessi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-up of a blue and green background">
            <a:extLst>
              <a:ext uri="{FF2B5EF4-FFF2-40B4-BE49-F238E27FC236}">
                <a16:creationId xmlns:a16="http://schemas.microsoft.com/office/drawing/2014/main" id="{ACE07B4C-284F-049D-ED5E-BA1D8BA75B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F53659-184B-6474-CBC5-34D6E2353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41" y="365125"/>
            <a:ext cx="8939542" cy="1325563"/>
          </a:xfrm>
        </p:spPr>
        <p:txBody>
          <a:bodyPr/>
          <a:lstStyle>
            <a:lvl1pPr>
              <a:defRPr b="1">
                <a:solidFill>
                  <a:srgbClr val="005E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CF8C-16A5-1794-80F0-0590CA215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40" y="1825625"/>
            <a:ext cx="11302497" cy="443032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13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rder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person">
            <a:extLst>
              <a:ext uri="{FF2B5EF4-FFF2-40B4-BE49-F238E27FC236}">
                <a16:creationId xmlns:a16="http://schemas.microsoft.com/office/drawing/2014/main" id="{CE9A424A-FEA9-B6F1-88E0-84B213B915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F53659-184B-6474-CBC5-34D6E2353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41" y="365125"/>
            <a:ext cx="8939542" cy="1325563"/>
          </a:xfrm>
        </p:spPr>
        <p:txBody>
          <a:bodyPr/>
          <a:lstStyle>
            <a:lvl1pPr>
              <a:defRPr b="1">
                <a:solidFill>
                  <a:srgbClr val="005E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CF8C-16A5-1794-80F0-0590CA215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40" y="1825625"/>
            <a:ext cx="11302497" cy="443032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75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Chan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logo with a white background">
            <a:extLst>
              <a:ext uri="{FF2B5EF4-FFF2-40B4-BE49-F238E27FC236}">
                <a16:creationId xmlns:a16="http://schemas.microsoft.com/office/drawing/2014/main" id="{BFFF221F-939E-1DFA-B570-BF5649DD23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890EAC-DF3E-8B4D-014A-BF77F3D0C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141" y="1709738"/>
            <a:ext cx="6186578" cy="2852737"/>
          </a:xfrm>
        </p:spPr>
        <p:txBody>
          <a:bodyPr anchor="b"/>
          <a:lstStyle>
            <a:lvl1pPr>
              <a:defRPr sz="6000" b="1">
                <a:solidFill>
                  <a:srgbClr val="005E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1BA91-941E-7C23-01E8-3BDB9DD50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9139" y="4589463"/>
            <a:ext cx="6567221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0956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rge Graphic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0704D-29F8-97DE-7D18-D4C660EB8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61CB-FD75-4043-9ACC-F9664AD9CB2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147FAB-9911-A12F-BFED-8D8ABD72A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B10CE-B181-3791-8DE4-0F1DD3667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536FC-8ADD-41A3-8E0A-D9ECABD830F2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white and blue background&#10;&#10;Description automatically generated with medium confidence">
            <a:extLst>
              <a:ext uri="{FF2B5EF4-FFF2-40B4-BE49-F238E27FC236}">
                <a16:creationId xmlns:a16="http://schemas.microsoft.com/office/drawing/2014/main" id="{080073AC-D144-EB51-9AAD-CBB8916F3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861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- Large 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close-up of a person">
            <a:extLst>
              <a:ext uri="{FF2B5EF4-FFF2-40B4-BE49-F238E27FC236}">
                <a16:creationId xmlns:a16="http://schemas.microsoft.com/office/drawing/2014/main" id="{E1E07DB3-20AC-3071-EE0C-546150F120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DD07FB-758B-A9DD-1B96-4A22BCCFC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39" y="365125"/>
            <a:ext cx="8948597" cy="1325563"/>
          </a:xfrm>
        </p:spPr>
        <p:txBody>
          <a:bodyPr/>
          <a:lstStyle>
            <a:lvl1pPr>
              <a:defRPr b="1">
                <a:solidFill>
                  <a:srgbClr val="005E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83960-2415-8C48-577B-6627319765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740" y="1825625"/>
            <a:ext cx="5628238" cy="43513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047E4E-7B73-2EA1-8998-2F9A541CB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9730" y="1825625"/>
            <a:ext cx="5504507" cy="43513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73823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green background with white text">
            <a:extLst>
              <a:ext uri="{FF2B5EF4-FFF2-40B4-BE49-F238E27FC236}">
                <a16:creationId xmlns:a16="http://schemas.microsoft.com/office/drawing/2014/main" id="{116AB9E0-A3C1-4E09-E29C-5024210E47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High Contrast - Title Slide - Accessi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yellow and black website">
            <a:extLst>
              <a:ext uri="{FF2B5EF4-FFF2-40B4-BE49-F238E27FC236}">
                <a16:creationId xmlns:a16="http://schemas.microsoft.com/office/drawing/2014/main" id="{4920DFC8-BE32-A634-7892-FA9DA7E66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C122D6-C906-697F-C898-3FDB49A14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739" y="3974165"/>
            <a:ext cx="11545368" cy="1108595"/>
          </a:xfrm>
        </p:spPr>
        <p:txBody>
          <a:bodyPr anchor="b"/>
          <a:lstStyle>
            <a:lvl1pPr algn="l">
              <a:defRPr sz="6000" b="1">
                <a:solidFill>
                  <a:srgbClr val="FAE1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BE9FD-5135-90C2-48C4-8F59BD123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739" y="5219597"/>
            <a:ext cx="6776814" cy="56177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9162108-C773-C1CA-C519-4D552A2798E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4740" y="5883898"/>
            <a:ext cx="1690873" cy="53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98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igh Contrast - Subject Change Slide - Accessi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logo on a black background">
            <a:extLst>
              <a:ext uri="{FF2B5EF4-FFF2-40B4-BE49-F238E27FC236}">
                <a16:creationId xmlns:a16="http://schemas.microsoft.com/office/drawing/2014/main" id="{9A86676F-6811-8B2A-D8B0-7B9326DEDF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890EAC-DF3E-8B4D-014A-BF77F3D0C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141" y="1709738"/>
            <a:ext cx="6186578" cy="2852737"/>
          </a:xfrm>
        </p:spPr>
        <p:txBody>
          <a:bodyPr anchor="b"/>
          <a:lstStyle>
            <a:lvl1pPr>
              <a:defRPr sz="6000" b="1">
                <a:solidFill>
                  <a:srgbClr val="FAE1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1BA91-941E-7C23-01E8-3BDB9DD50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9139" y="4589463"/>
            <a:ext cx="6567221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448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igh Contrast - Bordered Slide - Accessi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screen with yellow border&#10;&#10;Description automatically generated">
            <a:extLst>
              <a:ext uri="{FF2B5EF4-FFF2-40B4-BE49-F238E27FC236}">
                <a16:creationId xmlns:a16="http://schemas.microsoft.com/office/drawing/2014/main" id="{F5F86A98-3C44-44A5-0821-B0C2803C2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F53659-184B-6474-CBC5-34D6E2353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41" y="365125"/>
            <a:ext cx="8939542" cy="1325563"/>
          </a:xfrm>
        </p:spPr>
        <p:txBody>
          <a:bodyPr/>
          <a:lstStyle>
            <a:lvl1pPr>
              <a:defRPr b="1">
                <a:solidFill>
                  <a:srgbClr val="FAE1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CF8C-16A5-1794-80F0-0590CA215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40" y="1825625"/>
            <a:ext cx="11302497" cy="4430320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42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ADEE6B-F781-8161-5347-4488F658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32E8E3-04A2-77CB-B731-5D4003073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AF908-0AA0-D4A5-F6BA-DCE69B66E4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DE61CB-FD75-4043-9ACC-F9664AD9CB2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1E064-22D4-599E-F418-BFB080822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0A808-2B1B-27E4-D5BF-E323DFAD8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3536FC-8ADD-41A3-8E0A-D9ECABD830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26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2" r:id="rId5"/>
    <p:sldLayoutId id="2147483654" r:id="rId6"/>
    <p:sldLayoutId id="2147483662" r:id="rId7"/>
    <p:sldLayoutId id="2147483664" r:id="rId8"/>
    <p:sldLayoutId id="2147483660" r:id="rId9"/>
    <p:sldLayoutId id="2147483663" r:id="rId10"/>
    <p:sldLayoutId id="2147483661" r:id="rId11"/>
    <p:sldLayoutId id="214748366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13142-864A-85C4-5B71-7247CBB924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50" y="3429000"/>
            <a:ext cx="10791706" cy="2045232"/>
          </a:xfrm>
        </p:spPr>
        <p:txBody>
          <a:bodyPr>
            <a:normAutofit fontScale="90000"/>
          </a:bodyPr>
          <a:lstStyle/>
          <a:p>
            <a:br>
              <a:rPr lang="en-GB" sz="2700" dirty="0"/>
            </a:br>
            <a:br>
              <a:rPr lang="en-GB" sz="2700" dirty="0"/>
            </a:br>
            <a:br>
              <a:rPr lang="en-GB" sz="2700" dirty="0"/>
            </a:br>
            <a:r>
              <a:rPr lang="en-GB" sz="2700" dirty="0"/>
              <a:t>Physical Activity </a:t>
            </a:r>
            <a:br>
              <a:rPr lang="en-GB" sz="2700" dirty="0"/>
            </a:br>
            <a:r>
              <a:rPr lang="en-GB" sz="2700" dirty="0"/>
              <a:t>The Power to Transform Mental Health Care</a:t>
            </a:r>
            <a:br>
              <a:rPr lang="en-GB" sz="3500" dirty="0"/>
            </a:br>
            <a:r>
              <a:rPr lang="en-GB" sz="1600" dirty="0"/>
              <a:t>Cross sectional service evaluation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>
                <a:cs typeface="Arial"/>
              </a:rPr>
              <a:t>Lizzy McWilliams</a:t>
            </a:r>
            <a:br>
              <a:rPr lang="en-GB" sz="1600" dirty="0">
                <a:cs typeface="Arial"/>
              </a:rPr>
            </a:br>
            <a:r>
              <a:rPr lang="en-GB" sz="1600" dirty="0">
                <a:cs typeface="Arial"/>
              </a:rPr>
              <a:t>Professional Lead Physiotherapist - Acute Adult Service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358584-0E10-0F67-AF48-7F3208954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531" y="5934597"/>
            <a:ext cx="6977743" cy="6346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1400" dirty="0"/>
              <a:t>Full evaluation to follow at end of pilot in August 2026</a:t>
            </a:r>
            <a:endParaRPr lang="en-GB" sz="1400" dirty="0">
              <a:cs typeface="Arial"/>
            </a:endParaRPr>
          </a:p>
        </p:txBody>
      </p:sp>
      <p:pic>
        <p:nvPicPr>
          <p:cNvPr id="6" name="Picture 5" descr="A person standing next to a whiteboard&#10;&#10;AI-generated content may be incorrect.">
            <a:extLst>
              <a:ext uri="{FF2B5EF4-FFF2-40B4-BE49-F238E27FC236}">
                <a16:creationId xmlns:a16="http://schemas.microsoft.com/office/drawing/2014/main" id="{490D8323-8D84-F49C-FD74-DD90201D2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191249" y="857251"/>
            <a:ext cx="6858000" cy="5143498"/>
          </a:xfrm>
          <a:prstGeom prst="rect">
            <a:avLst/>
          </a:prstGeom>
          <a:noFill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DA8B5DF-57A9-42AF-4507-E0F654E47C00}"/>
              </a:ext>
            </a:extLst>
          </p:cNvPr>
          <p:cNvSpPr txBox="1">
            <a:spLocks/>
          </p:cNvSpPr>
          <p:nvPr/>
        </p:nvSpPr>
        <p:spPr>
          <a:xfrm>
            <a:off x="7258563" y="402518"/>
            <a:ext cx="2950482" cy="6148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5EB8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GB" sz="2000">
                <a:solidFill>
                  <a:schemeClr val="bg1"/>
                </a:solidFill>
                <a:cs typeface="Arial"/>
              </a:rPr>
              <a:t>Tara Walsh </a:t>
            </a:r>
            <a:endParaRPr lang="en-US"/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GB" sz="2000">
                <a:solidFill>
                  <a:schemeClr val="bg1"/>
                </a:solidFill>
                <a:cs typeface="Arial"/>
              </a:rPr>
              <a:t>Clinical Exercise Therapist </a:t>
            </a:r>
            <a:endParaRPr lang="en-GB" sz="20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5043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867CE-6EAA-21A4-08B9-3BCADEF04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Story…</a:t>
            </a:r>
          </a:p>
        </p:txBody>
      </p:sp>
      <p:pic>
        <p:nvPicPr>
          <p:cNvPr id="3" name="Patients Story (V2)">
            <a:hlinkClick r:id="" action="ppaction://media"/>
            <a:extLst>
              <a:ext uri="{FF2B5EF4-FFF2-40B4-BE49-F238E27FC236}">
                <a16:creationId xmlns:a16="http://schemas.microsoft.com/office/drawing/2014/main" id="{42E4C789-A030-3F76-3F28-3FFF98D87F8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34640" t="625" r="34640" b="-625"/>
          <a:stretch>
            <a:fillRect/>
          </a:stretch>
        </p:blipFill>
        <p:spPr>
          <a:xfrm>
            <a:off x="4008474" y="1336193"/>
            <a:ext cx="3550461" cy="4756263"/>
          </a:xfrm>
        </p:spPr>
      </p:pic>
    </p:spTree>
    <p:extLst>
      <p:ext uri="{BB962C8B-B14F-4D97-AF65-F5344CB8AC3E}">
        <p14:creationId xmlns:p14="http://schemas.microsoft.com/office/powerpoint/2010/main" val="386877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9015D-6176-F9B6-9284-FFAE82FF0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Staff Feedback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5BC87-F222-F51F-BE34-97E66ADAA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41" y="1600200"/>
            <a:ext cx="11302497" cy="4892675"/>
          </a:xfrm>
        </p:spPr>
        <p:txBody>
          <a:bodyPr>
            <a:normAutofit fontScale="55000" lnSpcReduction="20000"/>
          </a:bodyPr>
          <a:lstStyle/>
          <a:p>
            <a:pPr>
              <a:spcAft>
                <a:spcPts val="1200"/>
              </a:spcAft>
            </a:pPr>
            <a:r>
              <a:rPr lang="en-GB" dirty="0"/>
              <a:t>“Has provided a physical outlet and has </a:t>
            </a:r>
            <a:r>
              <a:rPr lang="en-GB" b="1" dirty="0"/>
              <a:t>prevented some problems/incidents </a:t>
            </a:r>
            <a:r>
              <a:rPr lang="en-GB" dirty="0"/>
              <a:t>from occurring as a result” </a:t>
            </a:r>
          </a:p>
          <a:p>
            <a:pPr>
              <a:spcAft>
                <a:spcPts val="1200"/>
              </a:spcAft>
            </a:pPr>
            <a:r>
              <a:rPr lang="en-GB" dirty="0"/>
              <a:t>“The </a:t>
            </a:r>
            <a:r>
              <a:rPr lang="en-GB" b="1" dirty="0"/>
              <a:t>limited resources for physical wellbeing </a:t>
            </a:r>
            <a:r>
              <a:rPr lang="en-GB" dirty="0"/>
              <a:t>in an inpatient setting has been </a:t>
            </a:r>
            <a:r>
              <a:rPr lang="en-GB" b="1" dirty="0"/>
              <a:t>improved </a:t>
            </a:r>
            <a:r>
              <a:rPr lang="en-GB" dirty="0"/>
              <a:t>with the presence of an ET” </a:t>
            </a:r>
          </a:p>
          <a:p>
            <a:pPr>
              <a:spcAft>
                <a:spcPts val="1200"/>
              </a:spcAft>
            </a:pPr>
            <a:r>
              <a:rPr lang="en-GB" dirty="0"/>
              <a:t>“Exercise therapy has been an invaluable asset to our ward; Tara has been </a:t>
            </a:r>
            <a:r>
              <a:rPr lang="en-GB" b="1" dirty="0"/>
              <a:t>consistently delivering engaging groups </a:t>
            </a:r>
            <a:r>
              <a:rPr lang="en-GB" dirty="0"/>
              <a:t>which patients have responded very positively to” </a:t>
            </a:r>
          </a:p>
          <a:p>
            <a:pPr>
              <a:spcAft>
                <a:spcPts val="1200"/>
              </a:spcAft>
            </a:pPr>
            <a:r>
              <a:rPr lang="en-GB" dirty="0"/>
              <a:t>“The nature of exercise therapy has a profound benefit for physical rehabilitation and mental well-being directly contributing to a </a:t>
            </a:r>
            <a:r>
              <a:rPr lang="en-GB" b="1" dirty="0"/>
              <a:t>more positive ward environment</a:t>
            </a:r>
            <a:r>
              <a:rPr lang="en-GB" dirty="0"/>
              <a:t>”</a:t>
            </a:r>
          </a:p>
          <a:p>
            <a:pPr>
              <a:spcAft>
                <a:spcPts val="1200"/>
              </a:spcAft>
            </a:pPr>
            <a:r>
              <a:rPr lang="en-GB" dirty="0"/>
              <a:t>“Patients consistently demonstrate </a:t>
            </a:r>
            <a:r>
              <a:rPr lang="en-GB" b="1" dirty="0"/>
              <a:t>outstanding motivation to attend </a:t>
            </a:r>
            <a:r>
              <a:rPr lang="en-GB" dirty="0"/>
              <a:t>the exercise therapy groups”</a:t>
            </a:r>
          </a:p>
          <a:p>
            <a:pPr>
              <a:spcAft>
                <a:spcPts val="1200"/>
              </a:spcAft>
            </a:pPr>
            <a:r>
              <a:rPr lang="en-GB" dirty="0"/>
              <a:t>“It has been brilliant that we have a fitness expert facilitating the groups as </a:t>
            </a:r>
            <a:r>
              <a:rPr lang="en-GB" b="1" dirty="0"/>
              <a:t>we don't necessarily have any training</a:t>
            </a:r>
            <a:r>
              <a:rPr lang="en-GB" dirty="0"/>
              <a:t> in how to facilitate physical activity groups” </a:t>
            </a:r>
          </a:p>
          <a:p>
            <a:pPr>
              <a:spcAft>
                <a:spcPts val="1200"/>
              </a:spcAft>
            </a:pPr>
            <a:r>
              <a:rPr lang="en-GB" dirty="0"/>
              <a:t>“I believe the service you provide to patients is </a:t>
            </a:r>
            <a:r>
              <a:rPr lang="en-GB" b="1" dirty="0"/>
              <a:t>fundamental</a:t>
            </a:r>
            <a:r>
              <a:rPr lang="en-GB" dirty="0"/>
              <a:t> and I hope that it is something that can be fully integrated on a </a:t>
            </a:r>
            <a:r>
              <a:rPr lang="en-GB" b="1" dirty="0"/>
              <a:t>permanent basis across the hospital” </a:t>
            </a:r>
            <a:endParaRPr lang="en-GB" dirty="0"/>
          </a:p>
          <a:p>
            <a:pPr>
              <a:spcAft>
                <a:spcPts val="1200"/>
              </a:spcAft>
            </a:pPr>
            <a:r>
              <a:rPr lang="en-GB" dirty="0"/>
              <a:t>“Given that </a:t>
            </a:r>
            <a:r>
              <a:rPr lang="en-GB" b="1" dirty="0"/>
              <a:t>boredom </a:t>
            </a:r>
            <a:r>
              <a:rPr lang="en-GB" dirty="0"/>
              <a:t>can often be a challenge during admission, the classes provide </a:t>
            </a:r>
            <a:r>
              <a:rPr lang="en-GB" b="1" dirty="0"/>
              <a:t>meaningful structure</a:t>
            </a:r>
            <a:r>
              <a:rPr lang="en-GB" dirty="0"/>
              <a:t>, purpose, and a valuable sense of community” </a:t>
            </a:r>
          </a:p>
          <a:p>
            <a:pPr>
              <a:spcAft>
                <a:spcPts val="1200"/>
              </a:spcAft>
            </a:pPr>
            <a:r>
              <a:rPr lang="en-GB" dirty="0"/>
              <a:t>“Tara's role is </a:t>
            </a:r>
            <a:r>
              <a:rPr lang="en-GB" b="1" dirty="0"/>
              <a:t>absolutely crucial </a:t>
            </a:r>
            <a:r>
              <a:rPr lang="en-GB" dirty="0"/>
              <a:t>to ensure our patients are receiving interventions around exercise and general movement” </a:t>
            </a:r>
          </a:p>
        </p:txBody>
      </p:sp>
    </p:spTree>
    <p:extLst>
      <p:ext uri="{BB962C8B-B14F-4D97-AF65-F5344CB8AC3E}">
        <p14:creationId xmlns:p14="http://schemas.microsoft.com/office/powerpoint/2010/main" val="3900500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3C866-9AA0-FE4E-8E5D-D2A1A0E61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387" y="248574"/>
            <a:ext cx="450418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100" dirty="0"/>
              <a:t>Summary </a:t>
            </a: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83F69827-B94C-B98A-A069-ADEF35A5E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5219" y="2181469"/>
            <a:ext cx="5746690" cy="249506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D02714-E716-7D6C-5D3D-215F7C7E8931}"/>
              </a:ext>
            </a:extLst>
          </p:cNvPr>
          <p:cNvSpPr txBox="1"/>
          <p:nvPr/>
        </p:nvSpPr>
        <p:spPr>
          <a:xfrm>
            <a:off x="255785" y="1574137"/>
            <a:ext cx="5663384" cy="475046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a typeface="+mn-lt"/>
                <a:cs typeface="+mn-lt"/>
              </a:rPr>
              <a:t>Exercise is not only a lifestyle intervention; it is an </a:t>
            </a:r>
            <a:r>
              <a:rPr lang="en-GB" sz="1400" b="1" dirty="0">
                <a:ea typeface="+mn-lt"/>
                <a:cs typeface="+mn-lt"/>
              </a:rPr>
              <a:t>evidence-based therapeutic tool that supports biological, psychological, and social dimensions of mental health recovery.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Pilot shows clear and compelling positive impact on patient outcomes and experience.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Strong existing momentum, with a valued member of the team and service already set up and at risk of loss in August this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Trust’s financial issues is difficult. Request is for consideration if there are any vacancy funding (or other ideas) to explore substantive fund.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Exceptionally </a:t>
            </a:r>
            <a:r>
              <a:rPr lang="en-GB" sz="1400" b="1" dirty="0"/>
              <a:t>low-cost, high-impact, recovery-focused model </a:t>
            </a:r>
            <a:r>
              <a:rPr lang="en-GB" sz="1400" dirty="0"/>
              <a:t>with </a:t>
            </a:r>
            <a:r>
              <a:rPr lang="en-GB" sz="1400" b="1" dirty="0"/>
              <a:t>strong value for money</a:t>
            </a: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b="1" dirty="0">
                <a:cs typeface="Arial" panose="020B0604020202020204"/>
              </a:rPr>
              <a:t>Outcome</a:t>
            </a:r>
            <a:r>
              <a:rPr lang="en-GB" sz="1300" dirty="0">
                <a:cs typeface="Arial" panose="020B0604020202020204"/>
              </a:rPr>
              <a:t> – service evaluation was presented at Acute Care Forum, unanimous support and meeting planned with site leads and finance on 30th July to find a way to fund substantively from current budgets – looking very </a:t>
            </a:r>
            <a:r>
              <a:rPr lang="en-GB" sz="1300">
                <a:cs typeface="Arial" panose="020B0604020202020204"/>
              </a:rPr>
              <a:t>positive!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b="0" dirty="0">
              <a:cs typeface="Arial" panose="020B0604020202020204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64739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320C1B6-91E5-7560-B78B-6AAF2D83FA68}"/>
              </a:ext>
            </a:extLst>
          </p:cNvPr>
          <p:cNvSpPr/>
          <p:nvPr/>
        </p:nvSpPr>
        <p:spPr>
          <a:xfrm>
            <a:off x="476250" y="1000125"/>
            <a:ext cx="6010275" cy="10477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/>
              <a:t>Thank you for your time</a:t>
            </a:r>
          </a:p>
          <a:p>
            <a:pPr algn="ctr"/>
            <a:r>
              <a:rPr lang="en-GB" sz="3600" b="1"/>
              <a:t>…any questions?</a:t>
            </a:r>
          </a:p>
        </p:txBody>
      </p:sp>
      <p:pic>
        <p:nvPicPr>
          <p:cNvPr id="2" name="Picture 1" descr="A person standing next to a whiteboard&#10;&#10;AI-generated content may be incorrect.">
            <a:extLst>
              <a:ext uri="{FF2B5EF4-FFF2-40B4-BE49-F238E27FC236}">
                <a16:creationId xmlns:a16="http://schemas.microsoft.com/office/drawing/2014/main" id="{EA009107-8C06-F194-A79E-058CBE25D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191251" y="857252"/>
            <a:ext cx="6858000" cy="51434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3693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E4E35-A56F-EE2D-8A1F-009226097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41" y="141780"/>
            <a:ext cx="8939542" cy="1325563"/>
          </a:xfrm>
        </p:spPr>
        <p:txBody>
          <a:bodyPr>
            <a:normAutofit/>
          </a:bodyPr>
          <a:lstStyle/>
          <a:p>
            <a:r>
              <a:rPr lang="en-GB" sz="3000"/>
              <a:t>Key Headlines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1D1F7DF-252C-024F-9C24-59D4E0D4C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5399680"/>
              </p:ext>
            </p:extLst>
          </p:nvPr>
        </p:nvGraphicFramePr>
        <p:xfrm>
          <a:off x="421741" y="1024221"/>
          <a:ext cx="1065738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660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E4E35-A56F-EE2D-8A1F-009226097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22" y="141780"/>
            <a:ext cx="8939542" cy="1325563"/>
          </a:xfrm>
        </p:spPr>
        <p:txBody>
          <a:bodyPr>
            <a:normAutofit/>
          </a:bodyPr>
          <a:lstStyle/>
          <a:p>
            <a:r>
              <a:rPr lang="en-GB" sz="3000"/>
              <a:t>Evidence Based I</a:t>
            </a:r>
            <a:r>
              <a:rPr lang="en-GB" sz="3000" dirty="0"/>
              <a:t>mpact of Exercise Therapy on Severe Mental Illness</a:t>
            </a:r>
            <a:endParaRPr lang="en-GB" sz="3000" dirty="0">
              <a:cs typeface="Arial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1D1F7DF-252C-024F-9C24-59D4E0D4C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1895699"/>
              </p:ext>
            </p:extLst>
          </p:nvPr>
        </p:nvGraphicFramePr>
        <p:xfrm>
          <a:off x="225096" y="1454382"/>
          <a:ext cx="10657385" cy="4760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306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86D0F-EC91-7E39-193F-BDABA8534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10" y="231554"/>
            <a:ext cx="8939542" cy="1325563"/>
          </a:xfrm>
        </p:spPr>
        <p:txBody>
          <a:bodyPr>
            <a:normAutofit/>
          </a:bodyPr>
          <a:lstStyle/>
          <a:p>
            <a:r>
              <a:rPr lang="en-GB" sz="3000"/>
              <a:t>What did we do?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DBE8-194B-D5A1-640D-AF92002E7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82" y="1490350"/>
            <a:ext cx="6340213" cy="4363136"/>
          </a:xfr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GB" sz="4000" dirty="0">
              <a:cs typeface="Arial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4000" dirty="0">
                <a:cs typeface="Arial"/>
              </a:rPr>
              <a:t>Assessment, PARQ, pre-intervention outcome measures and provided a movement is medicine leaflet.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4000" dirty="0">
                <a:cs typeface="Arial"/>
              </a:rPr>
              <a:t>Exercise therapy classes (~2 per day) at each site: (HIIT, Yoga, Sports Group or Falls Prevention Strength &amp; Balance Group).</a:t>
            </a:r>
            <a:endParaRPr lang="en-GB" dirty="0">
              <a:cs typeface="Arial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4000" dirty="0">
                <a:cs typeface="Arial"/>
              </a:rPr>
              <a:t>Individual exercise therapy.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4000" dirty="0">
                <a:cs typeface="Arial"/>
              </a:rPr>
              <a:t>End of intervention period/discharge - repeated outcome measures, provided individualised signposting for exercise on discharge.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4000" dirty="0">
                <a:cs typeface="Arial"/>
              </a:rPr>
              <a:t>2-month F/U phone call.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4000" dirty="0">
                <a:cs typeface="Arial"/>
              </a:rPr>
              <a:t>Equipment budget.</a:t>
            </a:r>
          </a:p>
          <a:p>
            <a:endParaRPr lang="en-GB" sz="4000" dirty="0">
              <a:cs typeface="Arial"/>
            </a:endParaRPr>
          </a:p>
          <a:p>
            <a:pPr marL="0" indent="0">
              <a:buNone/>
            </a:pPr>
            <a:endParaRPr lang="en-GB" sz="2000" dirty="0">
              <a:cs typeface="Arial"/>
            </a:endParaRPr>
          </a:p>
          <a:p>
            <a:pPr marL="0" indent="0">
              <a:buNone/>
            </a:pPr>
            <a:endParaRPr lang="en-GB" sz="2000" dirty="0">
              <a:cs typeface="Arial"/>
            </a:endParaRPr>
          </a:p>
          <a:p>
            <a:endParaRPr lang="en-GB" sz="2000" dirty="0"/>
          </a:p>
        </p:txBody>
      </p:sp>
      <p:pic>
        <p:nvPicPr>
          <p:cNvPr id="4" name="Content Placeholder 3" descr="A screenshot of a phone&#10;&#10;AI-generated content may be incorrect.">
            <a:extLst>
              <a:ext uri="{FF2B5EF4-FFF2-40B4-BE49-F238E27FC236}">
                <a16:creationId xmlns:a16="http://schemas.microsoft.com/office/drawing/2014/main" id="{0A2212F6-D260-4C18-1B3F-D5707BFA5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158" y="2979810"/>
            <a:ext cx="1690905" cy="300275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Picture 4" descr="A schedule of a class schedule&#10;&#10;AI-generated content may be incorrect.">
            <a:extLst>
              <a:ext uri="{FF2B5EF4-FFF2-40B4-BE49-F238E27FC236}">
                <a16:creationId xmlns:a16="http://schemas.microsoft.com/office/drawing/2014/main" id="{CB61C24C-7AF3-A393-32D4-CB49521D6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565" y="1490350"/>
            <a:ext cx="2897746" cy="207155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Content Placeholder 3" descr="A screenshot of a class schedule&#10;&#10;AI-generated content may be incorrect.">
            <a:extLst>
              <a:ext uri="{FF2B5EF4-FFF2-40B4-BE49-F238E27FC236}">
                <a16:creationId xmlns:a16="http://schemas.microsoft.com/office/drawing/2014/main" id="{0B8FAA1F-BEE7-317C-0603-ACDC2D2EC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655" y="741428"/>
            <a:ext cx="2457022" cy="176580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Picture 6" descr="A screenshot of a phone&#10;&#10;AI-generated content may be incorrect.">
            <a:extLst>
              <a:ext uri="{FF2B5EF4-FFF2-40B4-BE49-F238E27FC236}">
                <a16:creationId xmlns:a16="http://schemas.microsoft.com/office/drawing/2014/main" id="{FC6C40D5-3215-E327-F7AA-B05B01C68E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8262"/>
          <a:stretch>
            <a:fillRect/>
          </a:stretch>
        </p:blipFill>
        <p:spPr>
          <a:xfrm>
            <a:off x="9937189" y="3724822"/>
            <a:ext cx="2226122" cy="225774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815540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0C090-A7D9-0ABD-2110-74A651625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758" y="199872"/>
            <a:ext cx="8939542" cy="1325563"/>
          </a:xfrm>
        </p:spPr>
        <p:txBody>
          <a:bodyPr>
            <a:normAutofit/>
          </a:bodyPr>
          <a:lstStyle/>
          <a:p>
            <a:r>
              <a:rPr lang="en-GB" sz="3000" dirty="0"/>
              <a:t>Key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62DE-52FA-A8FF-6799-06305885C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9836" y="1023258"/>
            <a:ext cx="6427998" cy="5236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cs typeface="Arial"/>
            </a:endParaRPr>
          </a:p>
          <a:p>
            <a:endParaRPr lang="en-GB" dirty="0">
              <a:cs typeface="Arial"/>
            </a:endParaRPr>
          </a:p>
          <a:p>
            <a:endParaRPr lang="en-GB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FD4080B-CA63-459E-C614-034AB56621C3}"/>
              </a:ext>
            </a:extLst>
          </p:cNvPr>
          <p:cNvGrpSpPr/>
          <p:nvPr/>
        </p:nvGrpSpPr>
        <p:grpSpPr>
          <a:xfrm>
            <a:off x="254136" y="3174020"/>
            <a:ext cx="8759348" cy="2740286"/>
            <a:chOff x="680484" y="1892594"/>
            <a:chExt cx="9570509" cy="2998382"/>
          </a:xfrm>
        </p:grpSpPr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61D2A364-650F-F856-7EF2-34373BAC90EF}"/>
                </a:ext>
              </a:extLst>
            </p:cNvPr>
            <p:cNvSpPr/>
            <p:nvPr/>
          </p:nvSpPr>
          <p:spPr>
            <a:xfrm>
              <a:off x="680484" y="1892594"/>
              <a:ext cx="2944050" cy="2923953"/>
            </a:xfrm>
            <a:prstGeom prst="flowChartConnector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2400" b="1" dirty="0"/>
                <a:t>Mood Score</a:t>
              </a:r>
              <a:r>
                <a:rPr lang="en-GB" sz="2400" b="1" dirty="0">
                  <a:cs typeface="Arial"/>
                </a:rPr>
                <a:t> (234) </a:t>
              </a:r>
            </a:p>
            <a:p>
              <a:pPr algn="ctr"/>
              <a:endParaRPr lang="en-GB" sz="2400" b="1" dirty="0">
                <a:cs typeface="Arial"/>
              </a:endParaRPr>
            </a:p>
            <a:p>
              <a:pPr algn="ctr"/>
              <a:r>
                <a:rPr lang="en-GB" sz="2400" b="1" dirty="0">
                  <a:cs typeface="Arial"/>
                </a:rPr>
                <a:t>85% improved</a:t>
              </a: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9E8316D4-ABBA-CD47-BBFB-AF9DB47F53A8}"/>
                </a:ext>
              </a:extLst>
            </p:cNvPr>
            <p:cNvSpPr/>
            <p:nvPr/>
          </p:nvSpPr>
          <p:spPr>
            <a:xfrm>
              <a:off x="3937591" y="1967023"/>
              <a:ext cx="2944050" cy="2923953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2400" b="1" dirty="0"/>
                <a:t>Goal Based Outcomes (102)</a:t>
              </a:r>
            </a:p>
            <a:p>
              <a:pPr algn="ctr"/>
              <a:endParaRPr lang="en-GB" sz="2400" dirty="0"/>
            </a:p>
            <a:p>
              <a:pPr algn="ctr"/>
              <a:r>
                <a:rPr lang="en-GB" sz="2400" b="1" dirty="0"/>
                <a:t>84% improved</a:t>
              </a:r>
              <a:endParaRPr lang="en-GB" sz="2400" b="1" dirty="0">
                <a:cs typeface="Arial"/>
              </a:endParaRPr>
            </a:p>
          </p:txBody>
        </p:sp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D3059702-326F-56C7-3EE8-4CDFAC06A206}"/>
                </a:ext>
              </a:extLst>
            </p:cNvPr>
            <p:cNvSpPr/>
            <p:nvPr/>
          </p:nvSpPr>
          <p:spPr>
            <a:xfrm>
              <a:off x="7306943" y="1967023"/>
              <a:ext cx="2944050" cy="2923953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2400" b="1" dirty="0" err="1"/>
                <a:t>ReQoL</a:t>
              </a:r>
              <a:r>
                <a:rPr lang="en-GB" sz="2400" b="1" dirty="0"/>
                <a:t> (19)</a:t>
              </a:r>
              <a:endParaRPr lang="en-GB" sz="2400" b="1" dirty="0">
                <a:cs typeface="Arial"/>
              </a:endParaRPr>
            </a:p>
            <a:p>
              <a:pPr algn="ctr"/>
              <a:endParaRPr lang="en-GB" sz="2400" b="1" dirty="0">
                <a:cs typeface="Arial"/>
              </a:endParaRPr>
            </a:p>
            <a:p>
              <a:pPr algn="ctr"/>
              <a:r>
                <a:rPr lang="en-GB" sz="2400" b="1" dirty="0"/>
                <a:t>84% improved </a:t>
              </a:r>
              <a:endParaRPr lang="en-GB" sz="2400" b="1" dirty="0">
                <a:cs typeface="Arial" panose="020B0604020202020204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37CC50E-3DA0-03C0-609D-43BBD3B9C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24" y="1406623"/>
            <a:ext cx="968376" cy="1334978"/>
          </a:xfrm>
          <a:prstGeom prst="rect">
            <a:avLst/>
          </a:prstGeom>
        </p:spPr>
      </p:pic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C43AD06B-CC71-2636-B116-5F18238D83E1}"/>
              </a:ext>
            </a:extLst>
          </p:cNvPr>
          <p:cNvSpPr/>
          <p:nvPr/>
        </p:nvSpPr>
        <p:spPr>
          <a:xfrm>
            <a:off x="4050365" y="1355097"/>
            <a:ext cx="1606890" cy="1449058"/>
          </a:xfrm>
          <a:prstGeom prst="wedgeEllipseCallout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+mj-lt"/>
              </a:rPr>
              <a:t>"Improve stamina and have the motivation to become more active."</a:t>
            </a:r>
            <a:endParaRPr lang="en-US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643E67-325A-9FCC-236D-83CC02594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288" y="1530117"/>
            <a:ext cx="1195217" cy="1219414"/>
          </a:xfrm>
          <a:prstGeom prst="rect">
            <a:avLst/>
          </a:prstGeom>
        </p:spPr>
      </p:pic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553170A9-9145-5B62-1C7F-0FC39912D543}"/>
              </a:ext>
            </a:extLst>
          </p:cNvPr>
          <p:cNvSpPr/>
          <p:nvPr/>
        </p:nvSpPr>
        <p:spPr>
          <a:xfrm>
            <a:off x="9380447" y="3228784"/>
            <a:ext cx="2735114" cy="2628986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b="1" dirty="0">
                <a:cs typeface="Arial"/>
              </a:rPr>
              <a:t>Timed Up &amp; </a:t>
            </a:r>
            <a:r>
              <a:rPr lang="en-GB" sz="2400" b="1">
                <a:cs typeface="Arial"/>
              </a:rPr>
              <a:t>Go (25)</a:t>
            </a:r>
            <a:endParaRPr lang="en-GB" sz="2400" b="1" dirty="0">
              <a:cs typeface="Arial"/>
            </a:endParaRPr>
          </a:p>
          <a:p>
            <a:pPr algn="ctr"/>
            <a:endParaRPr lang="en-GB" sz="2400" b="1" dirty="0">
              <a:cs typeface="Arial"/>
            </a:endParaRPr>
          </a:p>
          <a:p>
            <a:pPr algn="ctr"/>
            <a:r>
              <a:rPr lang="en-GB" sz="2400" b="1" dirty="0"/>
              <a:t>84% improved </a:t>
            </a:r>
            <a:endParaRPr lang="en-GB" sz="2400" b="1" dirty="0">
              <a:cs typeface="Arial"/>
            </a:endParaRPr>
          </a:p>
        </p:txBody>
      </p:sp>
      <p:pic>
        <p:nvPicPr>
          <p:cNvPr id="9" name="Picture 8" descr="A cartoon of a person pushing a frame&#10;&#10;AI-generated content may be incorrect.">
            <a:extLst>
              <a:ext uri="{FF2B5EF4-FFF2-40B4-BE49-F238E27FC236}">
                <a16:creationId xmlns:a16="http://schemas.microsoft.com/office/drawing/2014/main" id="{FF389598-2911-3126-6B3E-FD02E57B36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26032" y="1523592"/>
            <a:ext cx="969129" cy="134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92C72-2956-55FA-CFDA-995E7A020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EB120-ECCE-3DE1-7D32-11B263306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758" y="199872"/>
            <a:ext cx="8939542" cy="1325563"/>
          </a:xfrm>
        </p:spPr>
        <p:txBody>
          <a:bodyPr>
            <a:normAutofit/>
          </a:bodyPr>
          <a:lstStyle/>
          <a:p>
            <a:r>
              <a:rPr lang="en-GB" sz="3000"/>
              <a:t>Key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CA40-1FEE-C1C6-6B16-8BE00C2F4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9836" y="1023258"/>
            <a:ext cx="6427998" cy="5236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>
              <a:cs typeface="Arial"/>
            </a:endParaRPr>
          </a:p>
          <a:p>
            <a:endParaRPr lang="en-GB">
              <a:cs typeface="Arial"/>
            </a:endParaRPr>
          </a:p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1B1FE4-6A41-47CD-869D-B123B3124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563" y="1522045"/>
            <a:ext cx="2255602" cy="12987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A36EE8-4558-E5A1-278A-4CEDBDD7F4F4}"/>
              </a:ext>
            </a:extLst>
          </p:cNvPr>
          <p:cNvSpPr txBox="1"/>
          <p:nvPr/>
        </p:nvSpPr>
        <p:spPr>
          <a:xfrm>
            <a:off x="4920847" y="1519586"/>
            <a:ext cx="7010526" cy="426501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GB" sz="2400" b="1" dirty="0"/>
          </a:p>
          <a:p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67% increased days engaged in moderate </a:t>
            </a:r>
            <a:r>
              <a:rPr lang="en-GB" sz="2400" dirty="0"/>
              <a:t>intensity exercise per week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81% i</a:t>
            </a:r>
            <a:r>
              <a:rPr lang="en-GB" sz="2400"/>
              <a:t>ncreased time partaking in moderate </a:t>
            </a:r>
            <a:r>
              <a:rPr lang="en-GB" sz="2400" dirty="0"/>
              <a:t>intensity exercise per day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90% spent less time sitting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71% spent more time walking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81% increased no. of days walking more than 10 </a:t>
            </a:r>
            <a:r>
              <a:rPr lang="en-GB" sz="2400" dirty="0"/>
              <a:t>minutes per day</a:t>
            </a:r>
            <a:endParaRPr lang="en-GB" sz="2400" b="1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GB" sz="2400" b="1" dirty="0">
              <a:cs typeface="Arial" panose="020B0604020202020204"/>
            </a:endParaRP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1FE0E17E-04DD-170E-533B-59A0C2C12128}"/>
              </a:ext>
            </a:extLst>
          </p:cNvPr>
          <p:cNvSpPr/>
          <p:nvPr/>
        </p:nvSpPr>
        <p:spPr>
          <a:xfrm>
            <a:off x="1084479" y="3155043"/>
            <a:ext cx="3177565" cy="2530665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2400" b="1" dirty="0">
              <a:solidFill>
                <a:schemeClr val="bg1"/>
              </a:solidFill>
              <a:cs typeface="Arial"/>
            </a:endParaRPr>
          </a:p>
          <a:p>
            <a:pPr algn="ctr"/>
            <a:endParaRPr lang="en-GB" sz="2400" b="1" dirty="0">
              <a:solidFill>
                <a:schemeClr val="bg1"/>
              </a:solidFill>
              <a:cs typeface="Arial"/>
            </a:endParaRPr>
          </a:p>
          <a:p>
            <a:pPr algn="ctr"/>
            <a:r>
              <a:rPr lang="en-GB" sz="2400" b="1">
                <a:solidFill>
                  <a:schemeClr val="bg1"/>
                </a:solidFill>
                <a:cs typeface="Arial"/>
              </a:rPr>
              <a:t>International Physical Activity Questionnaire (21)</a:t>
            </a:r>
            <a:endParaRPr lang="en-US">
              <a:solidFill>
                <a:schemeClr val="bg1"/>
              </a:solidFill>
              <a:cs typeface="Arial"/>
            </a:endParaRPr>
          </a:p>
          <a:p>
            <a:pPr algn="ctr"/>
            <a:endParaRPr lang="en-GB" sz="2400" b="1" dirty="0">
              <a:cs typeface="Arial"/>
            </a:endParaRPr>
          </a:p>
          <a:p>
            <a:pPr algn="ctr"/>
            <a:endParaRPr lang="en-GB" sz="24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6117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C0CA13-C34C-0CC9-D7B4-73DE4DECC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57241"/>
              </p:ext>
            </p:extLst>
          </p:nvPr>
        </p:nvGraphicFramePr>
        <p:xfrm>
          <a:off x="205007" y="1239095"/>
          <a:ext cx="7966561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7963">
                  <a:extLst>
                    <a:ext uri="{9D8B030D-6E8A-4147-A177-3AD203B41FA5}">
                      <a16:colId xmlns:a16="http://schemas.microsoft.com/office/drawing/2014/main" val="30018717"/>
                    </a:ext>
                  </a:extLst>
                </a:gridCol>
                <a:gridCol w="2654299">
                  <a:extLst>
                    <a:ext uri="{9D8B030D-6E8A-4147-A177-3AD203B41FA5}">
                      <a16:colId xmlns:a16="http://schemas.microsoft.com/office/drawing/2014/main" val="578732030"/>
                    </a:ext>
                  </a:extLst>
                </a:gridCol>
                <a:gridCol w="2654299">
                  <a:extLst>
                    <a:ext uri="{9D8B030D-6E8A-4147-A177-3AD203B41FA5}">
                      <a16:colId xmlns:a16="http://schemas.microsoft.com/office/drawing/2014/main" val="3094277161"/>
                    </a:ext>
                  </a:extLst>
                </a:gridCol>
              </a:tblGrid>
              <a:tr h="207140">
                <a:tc>
                  <a:txBody>
                    <a:bodyPr/>
                    <a:lstStyle/>
                    <a:p>
                      <a:r>
                        <a:rPr lang="en-GB" dirty="0"/>
                        <a:t>Baseline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Intervention Effect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Financial 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238094"/>
                  </a:ext>
                </a:extLst>
              </a:tr>
              <a:tr h="293449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OA/Dementia beds covered: </a:t>
                      </a: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37</a:t>
                      </a: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Intervention group:</a:t>
                      </a:r>
                      <a:r>
                        <a:rPr lang="en-GB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25 patients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Cost saving at sites covered during intervention period: </a:t>
                      </a: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~£140,000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067524"/>
                  </a:ext>
                </a:extLst>
              </a:tr>
              <a:tr h="414281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Falls per year across</a:t>
                      </a: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 beds covered:</a:t>
                      </a: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198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Intervention effect:</a:t>
                      </a:r>
                      <a:r>
                        <a:rPr lang="en-GB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30% reduction in falls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Cost saving at sites covered per year: </a:t>
                      </a: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~£210,000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975436"/>
                  </a:ext>
                </a:extLst>
              </a:tr>
              <a:tr h="414281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Impact per fall: </a:t>
                      </a:r>
                      <a:r>
                        <a:rPr lang="en-GB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+7 bed days 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Estimated falls attributable to those 25 patients in </a:t>
                      </a:r>
                      <a:r>
                        <a:rPr lang="en-GB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8-month intervention period ≈ </a:t>
                      </a: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132 falls</a:t>
                      </a:r>
                      <a:endParaRPr lang="en-GB" sz="1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Cost saving if service provided Trust wide: </a:t>
                      </a: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~£735,000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524222"/>
                  </a:ext>
                </a:extLst>
              </a:tr>
              <a:tr h="29344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Bed days per year: </a:t>
                      </a:r>
                      <a:r>
                        <a:rPr lang="en-GB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+1386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b="0" i="0" u="none" strike="noStrike" noProof="0">
                          <a:solidFill>
                            <a:srgbClr val="000000"/>
                          </a:solidFill>
                        </a:rPr>
                        <a:t>30% reduction of 132 falls</a:t>
                      </a:r>
                      <a:br>
                        <a:rPr lang="en-GB" sz="1400" b="0" i="0" u="none" strike="noStrike" noProof="0" dirty="0">
                          <a:solidFill>
                            <a:srgbClr val="000000"/>
                          </a:solidFill>
                        </a:rPr>
                      </a:b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</a:rPr>
                        <a:t>≈ 40 falls prevented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650001"/>
                  </a:ext>
                </a:extLst>
              </a:tr>
              <a:tr h="65594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Cost per bed day: </a:t>
                      </a:r>
                      <a:r>
                        <a:rPr lang="en-GB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~£500</a:t>
                      </a:r>
                      <a:endParaRPr lang="en-US" sz="1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Impact per fall: </a:t>
                      </a:r>
                      <a:r>
                        <a:rPr lang="en-GB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+7 bed days </a:t>
                      </a:r>
                      <a:endParaRPr lang="en-US"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</a:rPr>
                        <a:t>Bed-days saved: 40 × 7 = </a:t>
                      </a: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</a:rPr>
                        <a:t>280 bed-days </a:t>
                      </a:r>
                      <a:r>
                        <a:rPr lang="en-GB" sz="1400" b="1" i="0" u="none" strike="noStrike" noProof="0">
                          <a:solidFill>
                            <a:srgbClr val="000000"/>
                          </a:solidFill>
                        </a:rPr>
                        <a:t>saved</a:t>
                      </a:r>
                      <a:endParaRPr lang="en-GB" sz="14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829490"/>
                  </a:ext>
                </a:extLst>
              </a:tr>
              <a:tr h="17261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Total cost per year: </a:t>
                      </a:r>
                      <a:r>
                        <a:rPr lang="en-GB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£693,000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400" b="0" i="0" u="none" strike="noStrike" noProof="0" dirty="0">
                          <a:latin typeface="Arial"/>
                          <a:cs typeface="Arial"/>
                        </a:rPr>
                        <a:t>280 × £500 = </a:t>
                      </a:r>
                      <a:r>
                        <a:rPr lang="en-GB" sz="1400" b="1" i="0" u="none" strike="noStrike" noProof="0">
                          <a:latin typeface="Arial"/>
                          <a:cs typeface="Arial"/>
                        </a:rPr>
                        <a:t>£140,000 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196723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44AB609-C7D8-2E06-6147-825CE5810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61" y="4456"/>
            <a:ext cx="8939542" cy="1325563"/>
          </a:xfrm>
        </p:spPr>
        <p:txBody>
          <a:bodyPr>
            <a:normAutofit/>
          </a:bodyPr>
          <a:lstStyle/>
          <a:p>
            <a:r>
              <a:rPr lang="en-GB" sz="3000" dirty="0"/>
              <a:t>Financial</a:t>
            </a:r>
            <a:r>
              <a:rPr lang="en-GB" sz="3000"/>
              <a:t> Impact of Falls 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FD08C847-E8F1-51A3-5D33-AB48BF1EBED6}"/>
              </a:ext>
            </a:extLst>
          </p:cNvPr>
          <p:cNvSpPr txBox="1"/>
          <p:nvPr/>
        </p:nvSpPr>
        <p:spPr>
          <a:xfrm>
            <a:off x="8171568" y="2739372"/>
            <a:ext cx="3815425" cy="360098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500" b="1" i="0" baseline="0" dirty="0">
                <a:solidFill>
                  <a:schemeClr val="tx2"/>
                </a:solidFill>
                <a:latin typeface="Arial"/>
                <a:ea typeface="Segoe UI"/>
                <a:cs typeface="Segoe UI"/>
              </a:rPr>
              <a:t>Considering </a:t>
            </a:r>
            <a:r>
              <a:rPr lang="en-GB" sz="1500" b="1" dirty="0">
                <a:solidFill>
                  <a:schemeClr val="tx2"/>
                </a:solidFill>
                <a:latin typeface="Arial"/>
                <a:ea typeface="Segoe UI"/>
                <a:cs typeface="Segoe UI"/>
              </a:rPr>
              <a:t>falls data alone, employing one B4 Clinical Exercise Therapist to deliver evidence-based exercise at the sites covered in this pilot can save the Trust 3 x the Exercise Therapist's salary per year.</a:t>
            </a:r>
            <a:endParaRPr lang="en-GB" sz="1500" dirty="0">
              <a:solidFill>
                <a:schemeClr val="tx2"/>
              </a:solidFill>
              <a:cs typeface="Arial"/>
            </a:endParaRPr>
          </a:p>
          <a:p>
            <a:endParaRPr lang="en-GB" sz="1500" b="1" dirty="0">
              <a:solidFill>
                <a:schemeClr val="tx2"/>
              </a:solidFill>
              <a:cs typeface="Segoe UI"/>
            </a:endParaRPr>
          </a:p>
          <a:p>
            <a:r>
              <a:rPr lang="en-GB" sz="1500" b="1" dirty="0">
                <a:solidFill>
                  <a:schemeClr val="tx2"/>
                </a:solidFill>
                <a:cs typeface="Segoe UI"/>
              </a:rPr>
              <a:t>At end of pilot, I will explore the other likely </a:t>
            </a:r>
            <a:r>
              <a:rPr lang="en-GB" sz="1500" b="1">
                <a:solidFill>
                  <a:schemeClr val="tx2"/>
                </a:solidFill>
                <a:cs typeface="Segoe UI"/>
              </a:rPr>
              <a:t>financial</a:t>
            </a:r>
            <a:r>
              <a:rPr lang="en-GB" sz="1500" b="1" dirty="0">
                <a:solidFill>
                  <a:schemeClr val="tx2"/>
                </a:solidFill>
                <a:cs typeface="Segoe UI"/>
              </a:rPr>
              <a:t> impact including;</a:t>
            </a:r>
          </a:p>
          <a:p>
            <a:pPr marL="285750" indent="-285750">
              <a:buFont typeface="Calibri"/>
              <a:buChar char="-"/>
            </a:pPr>
            <a:r>
              <a:rPr lang="en-GB" sz="1500" b="1">
                <a:solidFill>
                  <a:schemeClr val="tx2"/>
                </a:solidFill>
                <a:cs typeface="Segoe UI"/>
              </a:rPr>
              <a:t>Length of stay</a:t>
            </a:r>
            <a:endParaRPr lang="en-GB" sz="1500" b="1" dirty="0">
              <a:solidFill>
                <a:schemeClr val="tx2"/>
              </a:solidFill>
              <a:cs typeface="Segoe UI"/>
            </a:endParaRPr>
          </a:p>
          <a:p>
            <a:pPr marL="285750" indent="-285750">
              <a:buFont typeface="Calibri"/>
              <a:buChar char="-"/>
            </a:pPr>
            <a:r>
              <a:rPr lang="en-GB" sz="1500" b="1">
                <a:solidFill>
                  <a:schemeClr val="tx2"/>
                </a:solidFill>
                <a:cs typeface="Segoe UI"/>
              </a:rPr>
              <a:t>Readmission rates</a:t>
            </a:r>
            <a:endParaRPr lang="en-GB" sz="1500" b="1" dirty="0">
              <a:solidFill>
                <a:schemeClr val="tx2"/>
              </a:solidFill>
              <a:cs typeface="Segoe UI"/>
            </a:endParaRPr>
          </a:p>
          <a:p>
            <a:pPr marL="285750" indent="-285750">
              <a:buFont typeface="Calibri"/>
              <a:buChar char="-"/>
            </a:pPr>
            <a:r>
              <a:rPr lang="en-GB" sz="1500" b="1" dirty="0">
                <a:solidFill>
                  <a:schemeClr val="tx2"/>
                </a:solidFill>
                <a:cs typeface="Segoe UI"/>
              </a:rPr>
              <a:t>Incidents of violence and </a:t>
            </a:r>
            <a:r>
              <a:rPr lang="en-GB" sz="1500" b="1">
                <a:solidFill>
                  <a:schemeClr val="tx2"/>
                </a:solidFill>
                <a:cs typeface="Segoe UI"/>
              </a:rPr>
              <a:t>aggression</a:t>
            </a:r>
            <a:endParaRPr lang="en-GB" sz="1500" b="1" dirty="0">
              <a:solidFill>
                <a:schemeClr val="tx2"/>
              </a:solidFill>
              <a:cs typeface="Segoe UI"/>
            </a:endParaRPr>
          </a:p>
          <a:p>
            <a:pPr marL="285750" indent="-285750">
              <a:buFont typeface="Calibri"/>
              <a:buChar char="-"/>
            </a:pPr>
            <a:r>
              <a:rPr lang="en-GB" sz="1500" b="1">
                <a:solidFill>
                  <a:schemeClr val="tx2"/>
                </a:solidFill>
                <a:cs typeface="Segoe UI"/>
              </a:rPr>
              <a:t>Recovery outcomes</a:t>
            </a:r>
            <a:endParaRPr lang="en-GB" sz="1500" b="1" dirty="0">
              <a:solidFill>
                <a:schemeClr val="tx2"/>
              </a:solidFill>
              <a:cs typeface="Segoe UI"/>
            </a:endParaRPr>
          </a:p>
          <a:p>
            <a:pPr algn="ctr"/>
            <a:endParaRPr lang="en-GB" sz="1500" b="1" dirty="0">
              <a:solidFill>
                <a:srgbClr val="005EB8"/>
              </a:solidFill>
              <a:cs typeface="Segoe UI"/>
            </a:endParaRPr>
          </a:p>
          <a:p>
            <a:pPr algn="ctr"/>
            <a:endParaRPr lang="en-GB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486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3679F45-BF6B-31B9-07EA-0C2946289578}"/>
              </a:ext>
            </a:extLst>
          </p:cNvPr>
          <p:cNvSpPr txBox="1">
            <a:spLocks/>
          </p:cNvSpPr>
          <p:nvPr/>
        </p:nvSpPr>
        <p:spPr>
          <a:xfrm>
            <a:off x="357036" y="199669"/>
            <a:ext cx="35080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5EB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Patient Feedback (20)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8DD8AF-4949-55A4-A21E-F9BCA9AF3434}"/>
              </a:ext>
            </a:extLst>
          </p:cNvPr>
          <p:cNvSpPr txBox="1"/>
          <p:nvPr/>
        </p:nvSpPr>
        <p:spPr>
          <a:xfrm>
            <a:off x="470867" y="1175411"/>
            <a:ext cx="879977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Impact of service themed: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Improved clarity of thinking and distraction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</a:rPr>
              <a:t>Improved mood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prstClr val="black"/>
                </a:solidFill>
              </a:rPr>
              <a:t>Reduced stress and anxiety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400" dirty="0"/>
              <a:t>Physical benefits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</a:rPr>
              <a:t>Improved confidence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</a:rPr>
              <a:t>Improved motivation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</a:rPr>
              <a:t>Increased energy levels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</a:rPr>
              <a:t>Group cohesion and fun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</a:rPr>
              <a:t>Trying something new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sz="14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 sz="1400" b="1" dirty="0">
                <a:solidFill>
                  <a:srgbClr val="000000"/>
                </a:solidFill>
              </a:rPr>
              <a:t>Satisfaction:</a:t>
            </a:r>
            <a:endParaRPr lang="en-GB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/>
              <a:t>74% </a:t>
            </a:r>
            <a:r>
              <a:rPr lang="en-GB" sz="1400" dirty="0"/>
              <a:t>extremely satisfied with the service provided </a:t>
            </a:r>
          </a:p>
          <a:p>
            <a:r>
              <a:rPr lang="en-GB" sz="1400" dirty="0"/>
              <a:t>   (the rest satisfied)</a:t>
            </a:r>
          </a:p>
          <a:p>
            <a:endParaRPr lang="en-GB" sz="1400" dirty="0"/>
          </a:p>
          <a:p>
            <a:r>
              <a:rPr lang="en-GB" sz="1400" b="1" dirty="0"/>
              <a:t>Likelihood of continuing exercise post discharge: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/>
              <a:t>63% </a:t>
            </a:r>
            <a:r>
              <a:rPr lang="en-GB" sz="1400" dirty="0"/>
              <a:t>extremely likely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/>
              <a:t>32% </a:t>
            </a:r>
            <a:r>
              <a:rPr lang="en-GB" sz="1400" dirty="0"/>
              <a:t>likely to continue with exercise post discharge</a:t>
            </a:r>
            <a:endParaRPr lang="en-GB" sz="1400" dirty="0">
              <a:solidFill>
                <a:srgbClr val="000000"/>
              </a:solidFill>
            </a:endParaRPr>
          </a:p>
          <a:p>
            <a:pPr>
              <a:defRPr/>
            </a:pPr>
            <a:endParaRPr lang="en-GB" sz="14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 sz="1400" b="1" dirty="0">
                <a:solidFill>
                  <a:srgbClr val="000000"/>
                </a:solidFill>
              </a:rPr>
              <a:t>What do patients want: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prstClr val="black"/>
                </a:solidFill>
              </a:rPr>
              <a:t>More exercise therapy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prstClr val="black"/>
                </a:solidFill>
              </a:rPr>
              <a:t>On more days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prstClr val="black"/>
                </a:solidFill>
              </a:rPr>
              <a:t>Longer classes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E85B21FD-6DF7-DD1E-43B5-8ACCA011E34B}"/>
              </a:ext>
            </a:extLst>
          </p:cNvPr>
          <p:cNvSpPr/>
          <p:nvPr/>
        </p:nvSpPr>
        <p:spPr>
          <a:xfrm>
            <a:off x="7511154" y="2749849"/>
            <a:ext cx="2251941" cy="144435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>
                <a:solidFill>
                  <a:prstClr val="black"/>
                </a:solidFill>
              </a:rPr>
              <a:t>“</a:t>
            </a:r>
            <a:r>
              <a:rPr lang="en-GB" sz="1600">
                <a:solidFill>
                  <a:prstClr val="black"/>
                </a:solidFill>
              </a:rPr>
              <a:t>Helped me relax and feel less anxious”</a:t>
            </a:r>
          </a:p>
          <a:p>
            <a:pPr algn="ctr"/>
            <a:endParaRPr lang="en-GB"/>
          </a:p>
        </p:txBody>
      </p:sp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D07B7E94-5F7C-D2C0-BB87-58B4185F15BD}"/>
              </a:ext>
            </a:extLst>
          </p:cNvPr>
          <p:cNvSpPr/>
          <p:nvPr/>
        </p:nvSpPr>
        <p:spPr>
          <a:xfrm>
            <a:off x="9763095" y="1441255"/>
            <a:ext cx="2046515" cy="171764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>
                <a:solidFill>
                  <a:prstClr val="black"/>
                </a:solidFill>
              </a:rPr>
              <a:t>“It was nice to get my mind off things”</a:t>
            </a:r>
          </a:p>
          <a:p>
            <a:pPr algn="ctr"/>
            <a:endParaRPr lang="en-GB"/>
          </a:p>
        </p:txBody>
      </p:sp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id="{B292E5A3-5B48-17E0-F1C7-12496A8A2818}"/>
              </a:ext>
            </a:extLst>
          </p:cNvPr>
          <p:cNvSpPr/>
          <p:nvPr/>
        </p:nvSpPr>
        <p:spPr>
          <a:xfrm>
            <a:off x="4870755" y="4633020"/>
            <a:ext cx="2251941" cy="144435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prstClr val="black"/>
              </a:solidFill>
            </a:endParaRPr>
          </a:p>
          <a:p>
            <a:pPr algn="ctr"/>
            <a:endParaRPr lang="en-GB" sz="1600" dirty="0">
              <a:solidFill>
                <a:prstClr val="black"/>
              </a:solidFill>
            </a:endParaRPr>
          </a:p>
          <a:p>
            <a:pPr algn="ctr"/>
            <a:r>
              <a:rPr lang="en-GB" sz="1600" dirty="0">
                <a:solidFill>
                  <a:prstClr val="black"/>
                </a:solidFill>
              </a:rPr>
              <a:t>“It lifted my spirits and made me laugh”</a:t>
            </a:r>
          </a:p>
          <a:p>
            <a:pPr algn="ctr"/>
            <a:endParaRPr lang="en-GB" sz="1600" dirty="0">
              <a:solidFill>
                <a:prstClr val="black"/>
              </a:solidFill>
            </a:endParaRPr>
          </a:p>
          <a:p>
            <a:pPr algn="ctr"/>
            <a:endParaRPr lang="en-GB" dirty="0"/>
          </a:p>
        </p:txBody>
      </p:sp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AE08F44D-3301-DA52-15B5-A5E80681740F}"/>
              </a:ext>
            </a:extLst>
          </p:cNvPr>
          <p:cNvSpPr/>
          <p:nvPr/>
        </p:nvSpPr>
        <p:spPr>
          <a:xfrm>
            <a:off x="6918180" y="1000564"/>
            <a:ext cx="2748640" cy="144435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defRPr/>
            </a:pPr>
            <a:endParaRPr lang="en-GB" sz="1600" dirty="0">
              <a:solidFill>
                <a:prstClr val="black"/>
              </a:solidFill>
            </a:endParaRPr>
          </a:p>
          <a:p>
            <a:pPr marL="285750" indent="-285750">
              <a:defRPr/>
            </a:pPr>
            <a:r>
              <a:rPr lang="en-GB" sz="1600" dirty="0">
                <a:solidFill>
                  <a:prstClr val="black"/>
                </a:solidFill>
              </a:rPr>
              <a:t>“It revolutionized my confidence for balance and mobility”</a:t>
            </a:r>
            <a:endParaRPr lang="en-GB" sz="1600" dirty="0">
              <a:solidFill>
                <a:srgbClr val="000000"/>
              </a:solidFill>
            </a:endParaRPr>
          </a:p>
          <a:p>
            <a:pPr algn="ctr"/>
            <a:endParaRPr lang="en-GB" dirty="0"/>
          </a:p>
        </p:txBody>
      </p:sp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id="{68F8B8EC-3393-AFA8-796A-52FCC65E5076}"/>
              </a:ext>
            </a:extLst>
          </p:cNvPr>
          <p:cNvSpPr/>
          <p:nvPr/>
        </p:nvSpPr>
        <p:spPr>
          <a:xfrm>
            <a:off x="5302747" y="2400400"/>
            <a:ext cx="2074341" cy="144435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defRPr/>
            </a:pPr>
            <a:endParaRPr lang="en-GB" sz="1600" dirty="0">
              <a:solidFill>
                <a:srgbClr val="000000"/>
              </a:solidFill>
            </a:endParaRPr>
          </a:p>
          <a:p>
            <a:pPr marL="285750" indent="-285750">
              <a:defRPr/>
            </a:pPr>
            <a:r>
              <a:rPr lang="en-GB" sz="1600" dirty="0">
                <a:solidFill>
                  <a:srgbClr val="000000"/>
                </a:solidFill>
              </a:rPr>
              <a:t>“</a:t>
            </a:r>
            <a:r>
              <a:rPr lang="en-GB" sz="1600" dirty="0">
                <a:solidFill>
                  <a:prstClr val="black"/>
                </a:solidFill>
              </a:rPr>
              <a:t>I am more</a:t>
            </a:r>
          </a:p>
          <a:p>
            <a:pPr marL="285750" indent="-285750">
              <a:defRPr/>
            </a:pPr>
            <a:r>
              <a:rPr lang="en-GB" sz="1600" dirty="0">
                <a:solidFill>
                  <a:prstClr val="black"/>
                </a:solidFill>
              </a:rPr>
              <a:t>Motivated again”</a:t>
            </a:r>
          </a:p>
          <a:p>
            <a:pPr algn="ctr"/>
            <a:endParaRPr lang="en-GB" dirty="0"/>
          </a:p>
        </p:txBody>
      </p:sp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id="{0110D077-A5F7-B028-C2F8-CE632BFAC93C}"/>
              </a:ext>
            </a:extLst>
          </p:cNvPr>
          <p:cNvSpPr/>
          <p:nvPr/>
        </p:nvSpPr>
        <p:spPr>
          <a:xfrm>
            <a:off x="4828946" y="322906"/>
            <a:ext cx="2251941" cy="144435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tx1"/>
              </a:solidFill>
            </a:endParaRP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“Made me feel much better about myself”</a:t>
            </a:r>
          </a:p>
          <a:p>
            <a:pPr algn="ctr"/>
            <a:endParaRPr lang="en-GB" dirty="0"/>
          </a:p>
        </p:txBody>
      </p:sp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64C34106-89D4-057E-A4E3-E0C2AB274F25}"/>
              </a:ext>
            </a:extLst>
          </p:cNvPr>
          <p:cNvSpPr/>
          <p:nvPr/>
        </p:nvSpPr>
        <p:spPr>
          <a:xfrm>
            <a:off x="7323395" y="4594119"/>
            <a:ext cx="2193474" cy="144435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defRPr/>
            </a:pPr>
            <a:r>
              <a:rPr lang="en-GB" sz="1600">
                <a:solidFill>
                  <a:schemeClr val="tx1"/>
                </a:solidFill>
              </a:rPr>
              <a:t>“I feel more energetic”</a:t>
            </a:r>
          </a:p>
          <a:p>
            <a:pPr algn="ctr"/>
            <a:endParaRPr lang="en-GB"/>
          </a:p>
        </p:txBody>
      </p:sp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id="{2D7D8FCD-CD5B-13F4-733F-24FBF0E6A81E}"/>
              </a:ext>
            </a:extLst>
          </p:cNvPr>
          <p:cNvSpPr/>
          <p:nvPr/>
        </p:nvSpPr>
        <p:spPr>
          <a:xfrm>
            <a:off x="9650935" y="3972388"/>
            <a:ext cx="2511221" cy="144435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defRPr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defRPr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defRPr/>
            </a:pPr>
            <a:r>
              <a:rPr lang="en-GB" sz="1600" dirty="0">
                <a:solidFill>
                  <a:schemeClr val="tx1"/>
                </a:solidFill>
              </a:rPr>
              <a:t>“The best part was the team spirit in the gym”</a:t>
            </a:r>
          </a:p>
          <a:p>
            <a:pPr marL="285750" indent="-285750">
              <a:defRPr/>
            </a:pPr>
            <a:endParaRPr lang="en-GB" sz="1600" dirty="0">
              <a:solidFill>
                <a:schemeClr val="tx1"/>
              </a:solidFill>
            </a:endParaRP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6233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A65CA-9C9F-A589-C721-C699BC0D8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797" y="1847397"/>
            <a:ext cx="11302497" cy="30185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b="1" u="sng" dirty="0"/>
              <a:t>89% </a:t>
            </a:r>
            <a:r>
              <a:rPr lang="en-GB" sz="2000" u="sng" dirty="0"/>
              <a:t>patients had continued with exercise</a:t>
            </a:r>
          </a:p>
          <a:p>
            <a:pPr marL="0" indent="0">
              <a:spcBef>
                <a:spcPts val="0"/>
              </a:spcBef>
              <a:buNone/>
            </a:pPr>
            <a:endParaRPr lang="en-GB" sz="2000" dirty="0"/>
          </a:p>
          <a:p>
            <a:pPr>
              <a:spcBef>
                <a:spcPts val="0"/>
              </a:spcBef>
            </a:pPr>
            <a:r>
              <a:rPr lang="en-GB" sz="2000" dirty="0"/>
              <a:t>Gym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Worthing leisure centre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Boxing club 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Swimming classes</a:t>
            </a:r>
          </a:p>
          <a:p>
            <a:pPr>
              <a:spcBef>
                <a:spcPts val="0"/>
              </a:spcBef>
            </a:pPr>
            <a:r>
              <a:rPr lang="en-GB" sz="2000"/>
              <a:t>Many continued completing strength and balance falls prevention exercises </a:t>
            </a:r>
            <a:endParaRPr lang="en-GB" sz="2000">
              <a:cs typeface="Arial"/>
            </a:endParaRPr>
          </a:p>
          <a:p>
            <a:pPr>
              <a:spcBef>
                <a:spcPts val="0"/>
              </a:spcBef>
            </a:pPr>
            <a:r>
              <a:rPr lang="en-GB" sz="2000" dirty="0"/>
              <a:t>Many were going for daily walks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9648D6-D7D9-CABC-ABA5-D11192FF61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6797" y="430439"/>
            <a:ext cx="89392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5EB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dirty="0"/>
              <a:t>2- Month Follow Up</a:t>
            </a:r>
          </a:p>
        </p:txBody>
      </p:sp>
    </p:spTree>
    <p:extLst>
      <p:ext uri="{BB962C8B-B14F-4D97-AF65-F5344CB8AC3E}">
        <p14:creationId xmlns:p14="http://schemas.microsoft.com/office/powerpoint/2010/main" val="358022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ussex Partnership">
      <a:dk1>
        <a:sysClr val="windowText" lastClr="000000"/>
      </a:dk1>
      <a:lt1>
        <a:sysClr val="window" lastClr="FFFFFF"/>
      </a:lt1>
      <a:dk2>
        <a:srgbClr val="005EB8"/>
      </a:dk2>
      <a:lt2>
        <a:srgbClr val="E4F1FA"/>
      </a:lt2>
      <a:accent1>
        <a:srgbClr val="006747"/>
      </a:accent1>
      <a:accent2>
        <a:srgbClr val="00A9CE"/>
      </a:accent2>
      <a:accent3>
        <a:srgbClr val="78BE20"/>
      </a:accent3>
      <a:accent4>
        <a:srgbClr val="41B6E6"/>
      </a:accent4>
      <a:accent5>
        <a:srgbClr val="FFB81C"/>
      </a:accent5>
      <a:accent6>
        <a:srgbClr val="ED8B00"/>
      </a:accent6>
      <a:hlink>
        <a:srgbClr val="0072CE"/>
      </a:hlink>
      <a:folHlink>
        <a:srgbClr val="0030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ba337b02-ffb6-4ea2-9e28-23289352c894">
      <Terms xmlns="http://schemas.microsoft.com/office/infopath/2007/PartnerControls"/>
    </lcf76f155ced4ddcb4097134ff3c332f>
    <TaxCatchAll xmlns="811bafa1-7c87-4ac1-8919-671d8e011ae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B85426D6D18B4BA113F9068207E019" ma:contentTypeVersion="17" ma:contentTypeDescription="Create a new document." ma:contentTypeScope="" ma:versionID="5ccc8cc5e35b043a0d9383a7fdfc1496">
  <xsd:schema xmlns:xsd="http://www.w3.org/2001/XMLSchema" xmlns:xs="http://www.w3.org/2001/XMLSchema" xmlns:p="http://schemas.microsoft.com/office/2006/metadata/properties" xmlns:ns1="http://schemas.microsoft.com/sharepoint/v3" xmlns:ns2="ba337b02-ffb6-4ea2-9e28-23289352c894" xmlns:ns3="811bafa1-7c87-4ac1-8919-671d8e011ae5" targetNamespace="http://schemas.microsoft.com/office/2006/metadata/properties" ma:root="true" ma:fieldsID="19683539d110a283cf3c9fb428cd8472" ns1:_="" ns2:_="" ns3:_="">
    <xsd:import namespace="http://schemas.microsoft.com/sharepoint/v3"/>
    <xsd:import namespace="ba337b02-ffb6-4ea2-9e28-23289352c894"/>
    <xsd:import namespace="811bafa1-7c87-4ac1-8919-671d8e011a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3:TaxCatchAll" minOccurs="0"/>
                <xsd:element ref="ns2:lcf76f155ced4ddcb4097134ff3c332f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337b02-ffb6-4ea2-9e28-23289352c8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bafa1-7c87-4ac1-8919-671d8e011ae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c3bc7cf-8fa5-4939-951e-c97de8a7ab82}" ma:internalName="TaxCatchAll" ma:showField="CatchAllData" ma:web="811bafa1-7c87-4ac1-8919-671d8e011a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233C04-18D0-4A05-A718-03FF80279B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58782E-B3E0-46E6-BAE8-A16CDC8F5AB0}">
  <ds:schemaRefs>
    <ds:schemaRef ds:uri="52f9151e-6b22-47c6-81ba-ceaa8f6c54ef"/>
    <ds:schemaRef ds:uri="http://purl.org/dc/elements/1.1/"/>
    <ds:schemaRef ds:uri="http://schemas.microsoft.com/sharepoint/v3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a50f7fec-5936-4e17-ab4e-0979d79c7016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A628213-5CE2-413D-B738-4EC5B93A75A5}"/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1008</Words>
  <Application>Microsoft Office PowerPoint</Application>
  <PresentationFormat>Widescreen</PresentationFormat>
  <Paragraphs>153</Paragraphs>
  <Slides>13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 Physical Activity  The Power to Transform Mental Health Care Cross sectional service evaluation  Lizzy McWilliams Professional Lead Physiotherapist - Acute Adult Service </vt:lpstr>
      <vt:lpstr>Key Headlines</vt:lpstr>
      <vt:lpstr>Evidence Based Impact of Exercise Therapy on Severe Mental Illness</vt:lpstr>
      <vt:lpstr>What did we do? </vt:lpstr>
      <vt:lpstr>Key Outcomes</vt:lpstr>
      <vt:lpstr>Key Outcomes</vt:lpstr>
      <vt:lpstr>Financial Impact of Falls </vt:lpstr>
      <vt:lpstr>PowerPoint Presentation</vt:lpstr>
      <vt:lpstr>2- Month Follow Up</vt:lpstr>
      <vt:lpstr>Patient Story…</vt:lpstr>
      <vt:lpstr>Staff Feedback </vt:lpstr>
      <vt:lpstr>Summary </vt:lpstr>
      <vt:lpstr>PowerPoint Presentation</vt:lpstr>
    </vt:vector>
  </TitlesOfParts>
  <Company>Sussex Partnership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HARRIS, Sam (SUSSEX PARTNERSHIP NHS FOUNDATION TRUST)</dc:creator>
  <cp:lastModifiedBy>MCWILLIAMS, Lizzy (SUSSEX PARTNERSHIP NHS FOUNDATION TRUST)</cp:lastModifiedBy>
  <cp:revision>656</cp:revision>
  <dcterms:created xsi:type="dcterms:W3CDTF">2024-11-14T14:56:02Z</dcterms:created>
  <dcterms:modified xsi:type="dcterms:W3CDTF">2026-06-25T12:26:57Z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0x0101003CB85426D6D18B4BA113F9068207E019</vt:lpwstr>
  </property>
  <property fmtid="{D5CDD505-2E9C-101B-9397-08002B2CF9AE}" pid="3" name="MediaServiceImageTags">
    <vt:lpwstr/>
  </property>
</Properties>
</file>